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3"/>
    <p:sldMasterId id="214748368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Lst>
  <p:sldSz cy="5143500" cx="9144000"/>
  <p:notesSz cx="6858000" cy="9144000"/>
  <p:embeddedFontLst>
    <p:embeddedFont>
      <p:font typeface="Catamaran"/>
      <p:regular r:id="rId61"/>
      <p:bold r:id="rId62"/>
    </p:embeddedFont>
    <p:embeddedFont>
      <p:font typeface="Roboto"/>
      <p:regular r:id="rId63"/>
      <p:bold r:id="rId64"/>
      <p:italic r:id="rId65"/>
      <p:boldItalic r:id="rId66"/>
    </p:embeddedFont>
    <p:embeddedFont>
      <p:font typeface="Fira Sans Extra Condensed Medium"/>
      <p:regular r:id="rId67"/>
      <p:bold r:id="rId68"/>
      <p:italic r:id="rId69"/>
      <p:boldItalic r:id="rId70"/>
    </p:embeddedFont>
    <p:embeddedFont>
      <p:font typeface="Livvic"/>
      <p:regular r:id="rId71"/>
      <p:bold r:id="rId72"/>
      <p:italic r:id="rId73"/>
      <p:boldItalic r:id="rId74"/>
    </p:embeddedFont>
    <p:embeddedFont>
      <p:font typeface="Catamaran Light"/>
      <p:regular r:id="rId75"/>
      <p:bold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Livvic-italic.fntdata"/><Relationship Id="rId72" Type="http://schemas.openxmlformats.org/officeDocument/2006/relationships/font" Target="fonts/Livvic-bold.fntdata"/><Relationship Id="rId31" Type="http://schemas.openxmlformats.org/officeDocument/2006/relationships/slide" Target="slides/slide26.xml"/><Relationship Id="rId75" Type="http://schemas.openxmlformats.org/officeDocument/2006/relationships/font" Target="fonts/CatamaranLight-regular.fntdata"/><Relationship Id="rId30" Type="http://schemas.openxmlformats.org/officeDocument/2006/relationships/slide" Target="slides/slide25.xml"/><Relationship Id="rId74" Type="http://schemas.openxmlformats.org/officeDocument/2006/relationships/font" Target="fonts/Livvic-boldItalic.fntdata"/><Relationship Id="rId33" Type="http://schemas.openxmlformats.org/officeDocument/2006/relationships/slide" Target="slides/slide28.xml"/><Relationship Id="rId32" Type="http://schemas.openxmlformats.org/officeDocument/2006/relationships/slide" Target="slides/slide27.xml"/><Relationship Id="rId76" Type="http://schemas.openxmlformats.org/officeDocument/2006/relationships/font" Target="fonts/CatamaranLight-bold.fnt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Livvic-regular.fntdata"/><Relationship Id="rId70" Type="http://schemas.openxmlformats.org/officeDocument/2006/relationships/font" Target="fonts/FiraSansExtraCondensedMedium-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Catamaran-bold.fntdata"/><Relationship Id="rId61" Type="http://schemas.openxmlformats.org/officeDocument/2006/relationships/font" Target="fonts/Catamaran-regular.fntdata"/><Relationship Id="rId20" Type="http://schemas.openxmlformats.org/officeDocument/2006/relationships/slide" Target="slides/slide15.xml"/><Relationship Id="rId64" Type="http://schemas.openxmlformats.org/officeDocument/2006/relationships/font" Target="fonts/Roboto-bold.fntdata"/><Relationship Id="rId63" Type="http://schemas.openxmlformats.org/officeDocument/2006/relationships/font" Target="fonts/Roboto-regular.fntdata"/><Relationship Id="rId22" Type="http://schemas.openxmlformats.org/officeDocument/2006/relationships/slide" Target="slides/slide17.xml"/><Relationship Id="rId66" Type="http://schemas.openxmlformats.org/officeDocument/2006/relationships/font" Target="fonts/Roboto-boldItalic.fntdata"/><Relationship Id="rId21" Type="http://schemas.openxmlformats.org/officeDocument/2006/relationships/slide" Target="slides/slide16.xml"/><Relationship Id="rId65" Type="http://schemas.openxmlformats.org/officeDocument/2006/relationships/font" Target="fonts/Roboto-italic.fntdata"/><Relationship Id="rId24" Type="http://schemas.openxmlformats.org/officeDocument/2006/relationships/slide" Target="slides/slide19.xml"/><Relationship Id="rId68" Type="http://schemas.openxmlformats.org/officeDocument/2006/relationships/font" Target="fonts/FiraSansExtraCondensedMedium-bold.fntdata"/><Relationship Id="rId23" Type="http://schemas.openxmlformats.org/officeDocument/2006/relationships/slide" Target="slides/slide18.xml"/><Relationship Id="rId67" Type="http://schemas.openxmlformats.org/officeDocument/2006/relationships/font" Target="fonts/FiraSansExtraCondensedMedium-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FiraSansExtraCondensedMedium-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8ea72f4a77_6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8ea72f4a77_6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092dae2c83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092dae2c8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092dae2c83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092dae2c83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3C4043"/>
              </a:solidFill>
              <a:highlight>
                <a:srgbClr val="FFFFFF"/>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cfdfefa3b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cfdfefa3b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C’est quoi regrssion linear ( is normal ) contre le ridge ( regulariesed )</a:t>
            </a:r>
            <a:endParaRPr/>
          </a:p>
          <a:p>
            <a:pPr indent="-292100" lvl="1" marL="914400" rtl="0" algn="l">
              <a:lnSpc>
                <a:spcPct val="115000"/>
              </a:lnSpc>
              <a:spcBef>
                <a:spcPts val="0"/>
              </a:spcBef>
              <a:spcAft>
                <a:spcPts val="0"/>
              </a:spcAft>
              <a:buClr>
                <a:schemeClr val="dk1"/>
              </a:buClr>
              <a:buSzPts val="1000"/>
              <a:buFont typeface="Muli"/>
              <a:buAutoNum type="alphaLcPeriod"/>
            </a:pPr>
            <a:r>
              <a:rPr lang="en" sz="1000">
                <a:solidFill>
                  <a:srgbClr val="434343"/>
                </a:solidFill>
                <a:latin typeface="Catamaran Light"/>
                <a:ea typeface="Catamaran Light"/>
                <a:cs typeface="Catamaran Light"/>
                <a:sym typeface="Catamaran Light"/>
              </a:rPr>
              <a:t>dimensional reduction,  c’est quoi  savoir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Fot reformuler  definir la problematicque d livrare a rendre et le travail a faire c’est pas le meme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0937f0f67c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0937f0f67c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C’est quoi regrssion linear contre le ridge </a:t>
            </a:r>
            <a:endParaRPr/>
          </a:p>
          <a:p>
            <a:pPr indent="-292100" lvl="1" marL="914400" rtl="0" algn="l">
              <a:lnSpc>
                <a:spcPct val="115000"/>
              </a:lnSpc>
              <a:spcBef>
                <a:spcPts val="0"/>
              </a:spcBef>
              <a:spcAft>
                <a:spcPts val="0"/>
              </a:spcAft>
              <a:buClr>
                <a:schemeClr val="dk1"/>
              </a:buClr>
              <a:buSzPts val="1000"/>
              <a:buFont typeface="Muli"/>
              <a:buAutoNum type="alphaLcPeriod"/>
            </a:pPr>
            <a:r>
              <a:rPr lang="en" sz="1000">
                <a:solidFill>
                  <a:srgbClr val="434343"/>
                </a:solidFill>
                <a:latin typeface="Catamaran Light"/>
                <a:ea typeface="Catamaran Light"/>
                <a:cs typeface="Catamaran Light"/>
                <a:sym typeface="Catamaran Light"/>
              </a:rPr>
              <a:t>dimensional reduction,  c’est quoi  savoir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Fot reformuler  definir la problematicque d livrare a rendre et le travail a faire c’est pas le meme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063741933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063741933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Compare  les building type  so see if it consume energy  and remove them for the calculation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092dae2c8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092dae2c8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092dae2c83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092dae2c83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3C4043"/>
              </a:solidFill>
              <a:highlight>
                <a:srgbClr val="FFFFFF"/>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063741933d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063741933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0558d2285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0558d2285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0558d2285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0558d2285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092dae2c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092dae2c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3C4043"/>
              </a:solidFill>
              <a:highlight>
                <a:srgbClr val="FFFFFF"/>
              </a:high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0558d2285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0558d2285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0558d2285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0558d2285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0558d2285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0558d2285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Put title on the side</a:t>
            </a:r>
            <a:endParaRPr/>
          </a:p>
          <a:p>
            <a:pPr indent="0" lvl="0" marL="0" rtl="0" algn="l">
              <a:spcBef>
                <a:spcPts val="0"/>
              </a:spcBef>
              <a:spcAft>
                <a:spcPts val="0"/>
              </a:spcAft>
              <a:buNone/>
            </a:pPr>
            <a:r>
              <a:rPr lang="en"/>
              <a:t>Put the </a:t>
            </a:r>
            <a:r>
              <a:rPr lang="en"/>
              <a:t>description</a:t>
            </a:r>
            <a:endParaRPr/>
          </a:p>
          <a:p>
            <a:pPr indent="0" lvl="0" marL="0" rtl="0" algn="l">
              <a:spcBef>
                <a:spcPts val="0"/>
              </a:spcBef>
              <a:spcAft>
                <a:spcPts val="0"/>
              </a:spcAft>
              <a:buNone/>
            </a:pPr>
            <a:r>
              <a:rPr lang="en"/>
              <a:t>Put same size box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0558d2285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0558d2285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0558d2285d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0558d2285d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0937f0f67c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0937f0f67c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 c’est univarie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Expliquer la difference</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0937f0f67c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0937f0f67c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0558d2285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0558d2285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092dae2c8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092dae2c8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092dae2c83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092dae2c83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C4043"/>
                </a:solidFill>
                <a:highlight>
                  <a:srgbClr val="FFFFFF"/>
                </a:highlight>
              </a:rPr>
              <a:t>Rendre plus simple</a:t>
            </a:r>
            <a:endParaRPr>
              <a:solidFill>
                <a:srgbClr val="3C4043"/>
              </a:solidFill>
              <a:highlight>
                <a:srgbClr val="FFFFFF"/>
              </a:highlight>
            </a:endParaRPr>
          </a:p>
          <a:p>
            <a:pPr indent="0" lvl="0" marL="0" rtl="0" algn="l">
              <a:spcBef>
                <a:spcPts val="0"/>
              </a:spcBef>
              <a:spcAft>
                <a:spcPts val="0"/>
              </a:spcAft>
              <a:buNone/>
            </a:pPr>
            <a:r>
              <a:t/>
            </a:r>
            <a:endParaRPr>
              <a:solidFill>
                <a:srgbClr val="3C4043"/>
              </a:solidFill>
              <a:highlight>
                <a:srgbClr val="FFFFFF"/>
              </a:highlight>
            </a:endParaRPr>
          </a:p>
          <a:p>
            <a:pPr indent="0" lvl="0" marL="0" rtl="0" algn="l">
              <a:spcBef>
                <a:spcPts val="0"/>
              </a:spcBef>
              <a:spcAft>
                <a:spcPts val="0"/>
              </a:spcAft>
              <a:buNone/>
            </a:pPr>
            <a:r>
              <a:rPr lang="en">
                <a:solidFill>
                  <a:srgbClr val="3C4043"/>
                </a:solidFill>
                <a:highlight>
                  <a:srgbClr val="FFFFFF"/>
                </a:highlight>
              </a:rPr>
              <a:t>Modefier le plant </a:t>
            </a:r>
            <a:endParaRPr>
              <a:solidFill>
                <a:srgbClr val="3C4043"/>
              </a:solidFill>
              <a:highlight>
                <a:srgbClr val="FFFFFF"/>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0592e62af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0592e62a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0558d2285d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10558d2285d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Standartization titres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0937f0f67c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0937f0f67c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Standartization titres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AGRANDIRE LES TITRES</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099ac88683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099ac88683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Standartization titres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AGRANDIRE LES TITRES</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0558d2285d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0558d2285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Arrange les taill edes titres</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0558d2285d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10558d2285d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Supprimer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09bfd9de8d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09bfd9de8d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Arrange les taill edes titres</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0558d2285d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10558d2285d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les model et expliquer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03fcacb8b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103fcacb8b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les model et expliquer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099ac8868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1099ac8868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Arrange les taill edes titres</a:t>
            </a:r>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09bfd9de8d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109bfd9de8d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Arrange les taill edes titres</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0592e62af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0592e62af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Modifie le contex a partir de open class room</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10558d2285d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10558d2285d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Arrange les taill edes titres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0937f0f67c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10937f0f67c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092dae2c83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1092dae2c83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0558d2285d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10558d2285d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099ac88683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1099ac88683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0558d2285d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0558d2285d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099ac88683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1099ac88683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10558d2285d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10558d2285d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10937f0f67c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10937f0f67c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0937f0f67c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10937f0f67c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092dae2c8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092dae2c8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1092dae2c8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1092dae2c8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cfdfefa3be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cfdfefa3be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METTRE LES HYPER PARAMTRE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10937f0f67c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10937f0f67c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1092dae2c8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1092dae2c8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10937f0f67c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10937f0f67c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UTILLER LES PREDICITON LINEAR ET NON LIEANRE </a:t>
            </a:r>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10558d2285d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10558d2285d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arenR"/>
            </a:pPr>
            <a:r>
              <a:rPr lang="en"/>
              <a:t>Hyper </a:t>
            </a:r>
            <a:r>
              <a:rPr lang="en"/>
              <a:t>parameter</a:t>
            </a:r>
            <a:r>
              <a:rPr lang="en"/>
              <a:t> of all model</a:t>
            </a:r>
            <a:endParaRPr/>
          </a:p>
          <a:p>
            <a:pPr indent="-298450" lvl="0" marL="457200" rtl="0" algn="l">
              <a:spcBef>
                <a:spcPts val="0"/>
              </a:spcBef>
              <a:spcAft>
                <a:spcPts val="0"/>
              </a:spcAft>
              <a:buSzPts val="1100"/>
              <a:buAutoNum type="arabicParenR"/>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08906a83d0_5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08906a83d0_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C’est quoi regrssion linear contre le ridge </a:t>
            </a:r>
            <a:endParaRPr/>
          </a:p>
          <a:p>
            <a:pPr indent="-292100" lvl="1" marL="914400" rtl="0" algn="l">
              <a:lnSpc>
                <a:spcPct val="115000"/>
              </a:lnSpc>
              <a:spcBef>
                <a:spcPts val="0"/>
              </a:spcBef>
              <a:spcAft>
                <a:spcPts val="0"/>
              </a:spcAft>
              <a:buClr>
                <a:schemeClr val="dk1"/>
              </a:buClr>
              <a:buSzPts val="1000"/>
              <a:buFont typeface="Muli"/>
              <a:buAutoNum type="alphaLcPeriod"/>
            </a:pPr>
            <a:r>
              <a:rPr lang="en" sz="1000">
                <a:solidFill>
                  <a:srgbClr val="434343"/>
                </a:solidFill>
                <a:latin typeface="Catamaran Light"/>
                <a:ea typeface="Catamaran Light"/>
                <a:cs typeface="Catamaran Light"/>
                <a:sym typeface="Catamaran Light"/>
              </a:rPr>
              <a:t>dimensional reduction,  c’est quoi  savoir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Fot reformuler  definir la problematicque d livrare a rendre et le travail a faire c’est pas le meme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063741933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063741933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0937f0f67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0937f0f67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0937f0f67c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0937f0f67c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710280" y="536650"/>
            <a:ext cx="4918200" cy="2052600"/>
          </a:xfrm>
          <a:prstGeom prst="rect">
            <a:avLst/>
          </a:prstGeom>
        </p:spPr>
        <p:txBody>
          <a:bodyPr anchorCtr="0" anchor="ctr"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p:txBody>
      </p:sp>
      <p:sp>
        <p:nvSpPr>
          <p:cNvPr id="11" name="Google Shape;11;p2"/>
          <p:cNvSpPr txBox="1"/>
          <p:nvPr>
            <p:ph idx="1" type="subTitle"/>
          </p:nvPr>
        </p:nvSpPr>
        <p:spPr>
          <a:xfrm>
            <a:off x="710275" y="2589250"/>
            <a:ext cx="4918200" cy="536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2" name="Google Shape;12;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54" name="Shape 54"/>
        <p:cNvGrpSpPr/>
        <p:nvPr/>
      </p:nvGrpSpPr>
      <p:grpSpPr>
        <a:xfrm>
          <a:off x="0" y="0"/>
          <a:ext cx="0" cy="0"/>
          <a:chOff x="0" y="0"/>
          <a:chExt cx="0" cy="0"/>
        </a:xfrm>
      </p:grpSpPr>
      <p:sp>
        <p:nvSpPr>
          <p:cNvPr id="55" name="Google Shape;55;p14"/>
          <p:cNvSpPr txBox="1"/>
          <p:nvPr>
            <p:ph type="ctrTitle"/>
          </p:nvPr>
        </p:nvSpPr>
        <p:spPr>
          <a:xfrm>
            <a:off x="1039575" y="1701225"/>
            <a:ext cx="4592400" cy="17823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56" name="Google Shape;56;p14"/>
          <p:cNvSpPr txBox="1"/>
          <p:nvPr>
            <p:ph idx="1" type="subTitle"/>
          </p:nvPr>
        </p:nvSpPr>
        <p:spPr>
          <a:xfrm>
            <a:off x="1039575" y="3206400"/>
            <a:ext cx="2402100" cy="71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spTree>
      <p:nvGrpSpPr>
        <p:cNvPr id="58" name="Shape 58"/>
        <p:cNvGrpSpPr/>
        <p:nvPr/>
      </p:nvGrpSpPr>
      <p:grpSpPr>
        <a:xfrm>
          <a:off x="0" y="0"/>
          <a:ext cx="0" cy="0"/>
          <a:chOff x="0" y="0"/>
          <a:chExt cx="0" cy="0"/>
        </a:xfrm>
      </p:grpSpPr>
      <p:sp>
        <p:nvSpPr>
          <p:cNvPr id="59" name="Google Shape;59;p15"/>
          <p:cNvSpPr txBox="1"/>
          <p:nvPr>
            <p:ph type="ctrTitle"/>
          </p:nvPr>
        </p:nvSpPr>
        <p:spPr>
          <a:xfrm>
            <a:off x="3423902" y="38747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60" name="Google Shape;60;p15"/>
          <p:cNvSpPr txBox="1"/>
          <p:nvPr>
            <p:ph idx="1" type="subTitle"/>
          </p:nvPr>
        </p:nvSpPr>
        <p:spPr>
          <a:xfrm>
            <a:off x="3423900" y="802521"/>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61" name="Google Shape;61;p15"/>
          <p:cNvSpPr txBox="1"/>
          <p:nvPr>
            <p:ph hasCustomPrompt="1" idx="2" type="title"/>
          </p:nvPr>
        </p:nvSpPr>
        <p:spPr>
          <a:xfrm>
            <a:off x="2023007" y="654113"/>
            <a:ext cx="17391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62" name="Google Shape;62;p15"/>
          <p:cNvSpPr txBox="1"/>
          <p:nvPr>
            <p:ph idx="3" type="ctrTitle"/>
          </p:nvPr>
        </p:nvSpPr>
        <p:spPr>
          <a:xfrm>
            <a:off x="3425264" y="1224286"/>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63" name="Google Shape;63;p15"/>
          <p:cNvSpPr txBox="1"/>
          <p:nvPr>
            <p:ph idx="4" type="subTitle"/>
          </p:nvPr>
        </p:nvSpPr>
        <p:spPr>
          <a:xfrm>
            <a:off x="3425259" y="1638859"/>
            <a:ext cx="19767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64" name="Google Shape;64;p15"/>
          <p:cNvSpPr txBox="1"/>
          <p:nvPr>
            <p:ph hasCustomPrompt="1" idx="5" type="title"/>
          </p:nvPr>
        </p:nvSpPr>
        <p:spPr>
          <a:xfrm>
            <a:off x="2023007" y="1488788"/>
            <a:ext cx="1615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5"/>
          <p:cNvSpPr txBox="1"/>
          <p:nvPr>
            <p:ph idx="6" type="ctrTitle"/>
          </p:nvPr>
        </p:nvSpPr>
        <p:spPr>
          <a:xfrm>
            <a:off x="3427999" y="206109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66" name="Google Shape;66;p15"/>
          <p:cNvSpPr txBox="1"/>
          <p:nvPr>
            <p:ph idx="7" type="subTitle"/>
          </p:nvPr>
        </p:nvSpPr>
        <p:spPr>
          <a:xfrm>
            <a:off x="3427997" y="2475197"/>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67" name="Google Shape;67;p15"/>
          <p:cNvSpPr txBox="1"/>
          <p:nvPr>
            <p:ph hasCustomPrompt="1" idx="8" type="title"/>
          </p:nvPr>
        </p:nvSpPr>
        <p:spPr>
          <a:xfrm>
            <a:off x="2023007" y="232346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68" name="Google Shape;68;p15"/>
          <p:cNvSpPr txBox="1"/>
          <p:nvPr>
            <p:ph idx="9" type="ctrTitle"/>
          </p:nvPr>
        </p:nvSpPr>
        <p:spPr>
          <a:xfrm rot="5400000">
            <a:off x="6601629"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9" name="Google Shape;69;p15"/>
          <p:cNvSpPr txBox="1"/>
          <p:nvPr>
            <p:ph idx="13" type="ctrTitle"/>
          </p:nvPr>
        </p:nvSpPr>
        <p:spPr>
          <a:xfrm>
            <a:off x="3427999" y="2897911"/>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0" name="Google Shape;70;p15"/>
          <p:cNvSpPr txBox="1"/>
          <p:nvPr>
            <p:ph idx="14" type="subTitle"/>
          </p:nvPr>
        </p:nvSpPr>
        <p:spPr>
          <a:xfrm>
            <a:off x="3427997" y="3311534"/>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1" name="Google Shape;71;p15"/>
          <p:cNvSpPr txBox="1"/>
          <p:nvPr>
            <p:ph hasCustomPrompt="1" idx="15" type="title"/>
          </p:nvPr>
        </p:nvSpPr>
        <p:spPr>
          <a:xfrm>
            <a:off x="2023007" y="3158138"/>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2" name="Google Shape;72;p15"/>
          <p:cNvSpPr txBox="1"/>
          <p:nvPr>
            <p:ph idx="16" type="ctrTitle"/>
          </p:nvPr>
        </p:nvSpPr>
        <p:spPr>
          <a:xfrm>
            <a:off x="3427999" y="373472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3" name="Google Shape;73;p15"/>
          <p:cNvSpPr txBox="1"/>
          <p:nvPr>
            <p:ph idx="17" type="subTitle"/>
          </p:nvPr>
        </p:nvSpPr>
        <p:spPr>
          <a:xfrm>
            <a:off x="3427997" y="4147872"/>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4" name="Google Shape;74;p15"/>
          <p:cNvSpPr txBox="1"/>
          <p:nvPr>
            <p:ph hasCustomPrompt="1" idx="18" type="title"/>
          </p:nvPr>
        </p:nvSpPr>
        <p:spPr>
          <a:xfrm>
            <a:off x="2023007" y="399281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5" name="Google Shape;75;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3">
    <p:spTree>
      <p:nvGrpSpPr>
        <p:cNvPr id="76" name="Shape 76"/>
        <p:cNvGrpSpPr/>
        <p:nvPr/>
      </p:nvGrpSpPr>
      <p:grpSpPr>
        <a:xfrm>
          <a:off x="0" y="0"/>
          <a:ext cx="0" cy="0"/>
          <a:chOff x="0" y="0"/>
          <a:chExt cx="0" cy="0"/>
        </a:xfrm>
      </p:grpSpPr>
      <p:sp>
        <p:nvSpPr>
          <p:cNvPr id="77" name="Google Shape;77;p16"/>
          <p:cNvSpPr txBox="1"/>
          <p:nvPr>
            <p:ph type="title"/>
          </p:nvPr>
        </p:nvSpPr>
        <p:spPr>
          <a:xfrm>
            <a:off x="672375" y="1432475"/>
            <a:ext cx="3498000" cy="8967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p:txBody>
      </p:sp>
      <p:sp>
        <p:nvSpPr>
          <p:cNvPr id="78" name="Google Shape;78;p16"/>
          <p:cNvSpPr txBox="1"/>
          <p:nvPr>
            <p:ph idx="1" type="subTitle"/>
          </p:nvPr>
        </p:nvSpPr>
        <p:spPr>
          <a:xfrm flipH="1">
            <a:off x="1667175" y="2154225"/>
            <a:ext cx="2503200" cy="1170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p:txBody>
      </p:sp>
      <p:sp>
        <p:nvSpPr>
          <p:cNvPr id="79" name="Google Shape;79;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1">
  <p:cSld name="CUSTOM_27_1_1">
    <p:spTree>
      <p:nvGrpSpPr>
        <p:cNvPr id="80" name="Shape 80"/>
        <p:cNvGrpSpPr/>
        <p:nvPr/>
      </p:nvGrpSpPr>
      <p:grpSpPr>
        <a:xfrm>
          <a:off x="0" y="0"/>
          <a:ext cx="0" cy="0"/>
          <a:chOff x="0" y="0"/>
          <a:chExt cx="0" cy="0"/>
        </a:xfrm>
      </p:grpSpPr>
      <p:sp>
        <p:nvSpPr>
          <p:cNvPr id="81" name="Google Shape;81;p17"/>
          <p:cNvSpPr txBox="1"/>
          <p:nvPr>
            <p:ph type="ctrTitle"/>
          </p:nvPr>
        </p:nvSpPr>
        <p:spPr>
          <a:xfrm>
            <a:off x="631875" y="842025"/>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2" name="Google Shape;82;p17"/>
          <p:cNvSpPr txBox="1"/>
          <p:nvPr>
            <p:ph idx="1" type="subTitle"/>
          </p:nvPr>
        </p:nvSpPr>
        <p:spPr>
          <a:xfrm>
            <a:off x="631884" y="1410841"/>
            <a:ext cx="2480700" cy="53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3" name="Google Shape;83;p17"/>
          <p:cNvSpPr txBox="1"/>
          <p:nvPr>
            <p:ph idx="2" type="ctrTitle"/>
          </p:nvPr>
        </p:nvSpPr>
        <p:spPr>
          <a:xfrm>
            <a:off x="4213664" y="842025"/>
            <a:ext cx="26979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4" name="Google Shape;84;p17"/>
          <p:cNvSpPr txBox="1"/>
          <p:nvPr>
            <p:ph idx="3" type="subTitle"/>
          </p:nvPr>
        </p:nvSpPr>
        <p:spPr>
          <a:xfrm>
            <a:off x="4213664" y="1410841"/>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5" name="Google Shape;85;p17"/>
          <p:cNvSpPr txBox="1"/>
          <p:nvPr>
            <p:ph idx="4" type="ctrTitle"/>
          </p:nvPr>
        </p:nvSpPr>
        <p:spPr>
          <a:xfrm>
            <a:off x="631883" y="3331927"/>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6" name="Google Shape;86;p17"/>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7" name="Google Shape;87;p17"/>
          <p:cNvSpPr txBox="1"/>
          <p:nvPr>
            <p:ph idx="6"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88" name="Google Shape;88;p17"/>
          <p:cNvSpPr txBox="1"/>
          <p:nvPr>
            <p:ph idx="7" type="ctrTitle"/>
          </p:nvPr>
        </p:nvSpPr>
        <p:spPr>
          <a:xfrm>
            <a:off x="4213664" y="3331934"/>
            <a:ext cx="25860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9" name="Google Shape;89;p17"/>
          <p:cNvSpPr txBox="1"/>
          <p:nvPr>
            <p:ph idx="8" type="subTitle"/>
          </p:nvPr>
        </p:nvSpPr>
        <p:spPr>
          <a:xfrm>
            <a:off x="4213664" y="3914208"/>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90" name="Google Shape;90;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27">
    <p:spTree>
      <p:nvGrpSpPr>
        <p:cNvPr id="91" name="Shape 91"/>
        <p:cNvGrpSpPr/>
        <p:nvPr/>
      </p:nvGrpSpPr>
      <p:grpSpPr>
        <a:xfrm>
          <a:off x="0" y="0"/>
          <a:ext cx="0" cy="0"/>
          <a:chOff x="0" y="0"/>
          <a:chExt cx="0" cy="0"/>
        </a:xfrm>
      </p:grpSpPr>
      <p:sp>
        <p:nvSpPr>
          <p:cNvPr id="92" name="Google Shape;92;p18"/>
          <p:cNvSpPr txBox="1"/>
          <p:nvPr>
            <p:ph type="ctrTitle"/>
          </p:nvPr>
        </p:nvSpPr>
        <p:spPr>
          <a:xfrm>
            <a:off x="4921575"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93" name="Google Shape;93;p18"/>
          <p:cNvSpPr txBox="1"/>
          <p:nvPr>
            <p:ph idx="1" type="subTitle"/>
          </p:nvPr>
        </p:nvSpPr>
        <p:spPr>
          <a:xfrm>
            <a:off x="4921575"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94" name="Google Shape;94;p18"/>
          <p:cNvSpPr txBox="1"/>
          <p:nvPr>
            <p:ph idx="2" type="ctrTitle"/>
          </p:nvPr>
        </p:nvSpPr>
        <p:spPr>
          <a:xfrm>
            <a:off x="906139"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95" name="Google Shape;95;p18"/>
          <p:cNvSpPr txBox="1"/>
          <p:nvPr>
            <p:ph idx="3" type="subTitle"/>
          </p:nvPr>
        </p:nvSpPr>
        <p:spPr>
          <a:xfrm>
            <a:off x="906139"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96" name="Google Shape;96;p18"/>
          <p:cNvSpPr txBox="1"/>
          <p:nvPr>
            <p:ph idx="4"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97" name="Google Shape;97;p18"/>
          <p:cNvSpPr txBox="1"/>
          <p:nvPr>
            <p:ph idx="5" type="ctrTitle"/>
          </p:nvPr>
        </p:nvSpPr>
        <p:spPr>
          <a:xfrm>
            <a:off x="2928557" y="2993035"/>
            <a:ext cx="17988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98" name="Google Shape;98;p18"/>
          <p:cNvSpPr txBox="1"/>
          <p:nvPr>
            <p:ph idx="6" type="subTitle"/>
          </p:nvPr>
        </p:nvSpPr>
        <p:spPr>
          <a:xfrm>
            <a:off x="2928550" y="3553810"/>
            <a:ext cx="14763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99" name="Google Shape;99;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14">
    <p:spTree>
      <p:nvGrpSpPr>
        <p:cNvPr id="100" name="Shape 100"/>
        <p:cNvGrpSpPr/>
        <p:nvPr/>
      </p:nvGrpSpPr>
      <p:grpSpPr>
        <a:xfrm>
          <a:off x="0" y="0"/>
          <a:ext cx="0" cy="0"/>
          <a:chOff x="0" y="0"/>
          <a:chExt cx="0" cy="0"/>
        </a:xfrm>
      </p:grpSpPr>
      <p:sp>
        <p:nvSpPr>
          <p:cNvPr id="101" name="Google Shape;101;p19"/>
          <p:cNvSpPr txBox="1"/>
          <p:nvPr>
            <p:ph type="ctrTitle"/>
          </p:nvPr>
        </p:nvSpPr>
        <p:spPr>
          <a:xfrm>
            <a:off x="5432000" y="710675"/>
            <a:ext cx="28881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102" name="Google Shape;102;p19"/>
          <p:cNvSpPr txBox="1"/>
          <p:nvPr>
            <p:ph idx="1" type="subTitle"/>
          </p:nvPr>
        </p:nvSpPr>
        <p:spPr>
          <a:xfrm>
            <a:off x="5363550" y="2724625"/>
            <a:ext cx="2956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
        <p:nvSpPr>
          <p:cNvPr id="103" name="Google Shape;103;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8">
    <p:spTree>
      <p:nvGrpSpPr>
        <p:cNvPr id="104" name="Shape 104"/>
        <p:cNvGrpSpPr/>
        <p:nvPr/>
      </p:nvGrpSpPr>
      <p:grpSpPr>
        <a:xfrm>
          <a:off x="0" y="0"/>
          <a:ext cx="0" cy="0"/>
          <a:chOff x="0" y="0"/>
          <a:chExt cx="0" cy="0"/>
        </a:xfrm>
      </p:grpSpPr>
      <p:sp>
        <p:nvSpPr>
          <p:cNvPr id="105" name="Google Shape;105;p20"/>
          <p:cNvSpPr txBox="1"/>
          <p:nvPr>
            <p:ph idx="1" type="subTitle"/>
          </p:nvPr>
        </p:nvSpPr>
        <p:spPr>
          <a:xfrm>
            <a:off x="915175" y="3380775"/>
            <a:ext cx="3960600" cy="631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06" name="Google Shape;106;p20"/>
          <p:cNvSpPr txBox="1"/>
          <p:nvPr>
            <p:ph idx="2" type="subTitle"/>
          </p:nvPr>
        </p:nvSpPr>
        <p:spPr>
          <a:xfrm>
            <a:off x="915175" y="4004575"/>
            <a:ext cx="1821000" cy="213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p:txBody>
      </p:sp>
      <p:sp>
        <p:nvSpPr>
          <p:cNvPr id="107" name="Google Shape;107;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16">
    <p:spTree>
      <p:nvGrpSpPr>
        <p:cNvPr id="108" name="Shape 108"/>
        <p:cNvGrpSpPr/>
        <p:nvPr/>
      </p:nvGrpSpPr>
      <p:grpSpPr>
        <a:xfrm>
          <a:off x="0" y="0"/>
          <a:ext cx="0" cy="0"/>
          <a:chOff x="0" y="0"/>
          <a:chExt cx="0" cy="0"/>
        </a:xfrm>
      </p:grpSpPr>
      <p:sp>
        <p:nvSpPr>
          <p:cNvPr id="109" name="Google Shape;109;p21"/>
          <p:cNvSpPr txBox="1"/>
          <p:nvPr>
            <p:ph idx="1" type="subTitle"/>
          </p:nvPr>
        </p:nvSpPr>
        <p:spPr>
          <a:xfrm>
            <a:off x="2117847"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10" name="Google Shape;110;p21"/>
          <p:cNvSpPr txBox="1"/>
          <p:nvPr>
            <p:ph type="ctrTitle"/>
          </p:nvPr>
        </p:nvSpPr>
        <p:spPr>
          <a:xfrm rot="-5400000">
            <a:off x="-343101" y="1759150"/>
            <a:ext cx="2888100" cy="897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111" name="Google Shape;111;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CUSTOM_16_1">
    <p:spTree>
      <p:nvGrpSpPr>
        <p:cNvPr id="112" name="Shape 112"/>
        <p:cNvGrpSpPr/>
        <p:nvPr/>
      </p:nvGrpSpPr>
      <p:grpSpPr>
        <a:xfrm>
          <a:off x="0" y="0"/>
          <a:ext cx="0" cy="0"/>
          <a:chOff x="0" y="0"/>
          <a:chExt cx="0" cy="0"/>
        </a:xfrm>
      </p:grpSpPr>
      <p:sp>
        <p:nvSpPr>
          <p:cNvPr id="113" name="Google Shape;113;p22"/>
          <p:cNvSpPr txBox="1"/>
          <p:nvPr>
            <p:ph idx="1" type="subTitle"/>
          </p:nvPr>
        </p:nvSpPr>
        <p:spPr>
          <a:xfrm flipH="1">
            <a:off x="4189625"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14" name="Google Shape;114;p22"/>
          <p:cNvSpPr txBox="1"/>
          <p:nvPr>
            <p:ph type="ctrTitle"/>
          </p:nvPr>
        </p:nvSpPr>
        <p:spPr>
          <a:xfrm rot="5400000">
            <a:off x="6612409" y="1752564"/>
            <a:ext cx="2888100" cy="8979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115" name="Google Shape;115;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35">
    <p:spTree>
      <p:nvGrpSpPr>
        <p:cNvPr id="116" name="Shape 116"/>
        <p:cNvGrpSpPr/>
        <p:nvPr/>
      </p:nvGrpSpPr>
      <p:grpSpPr>
        <a:xfrm>
          <a:off x="0" y="0"/>
          <a:ext cx="0" cy="0"/>
          <a:chOff x="0" y="0"/>
          <a:chExt cx="0" cy="0"/>
        </a:xfrm>
      </p:grpSpPr>
      <p:sp>
        <p:nvSpPr>
          <p:cNvPr id="117" name="Google Shape;117;p23"/>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latin typeface="Catamaran Light"/>
                <a:ea typeface="Catamaran Light"/>
                <a:cs typeface="Catamaran Light"/>
                <a:sym typeface="Catamaran Light"/>
              </a:defRPr>
            </a:lvl2pPr>
            <a:lvl3pPr lvl="2" rtl="0" algn="ctr">
              <a:spcBef>
                <a:spcPts val="0"/>
              </a:spcBef>
              <a:spcAft>
                <a:spcPts val="0"/>
              </a:spcAft>
              <a:buNone/>
              <a:defRPr sz="3600">
                <a:latin typeface="Catamaran Light"/>
                <a:ea typeface="Catamaran Light"/>
                <a:cs typeface="Catamaran Light"/>
                <a:sym typeface="Catamaran Light"/>
              </a:defRPr>
            </a:lvl3pPr>
            <a:lvl4pPr lvl="3" rtl="0" algn="ctr">
              <a:spcBef>
                <a:spcPts val="0"/>
              </a:spcBef>
              <a:spcAft>
                <a:spcPts val="0"/>
              </a:spcAft>
              <a:buNone/>
              <a:defRPr sz="3600">
                <a:latin typeface="Catamaran Light"/>
                <a:ea typeface="Catamaran Light"/>
                <a:cs typeface="Catamaran Light"/>
                <a:sym typeface="Catamaran Light"/>
              </a:defRPr>
            </a:lvl4pPr>
            <a:lvl5pPr lvl="4" rtl="0" algn="ctr">
              <a:spcBef>
                <a:spcPts val="0"/>
              </a:spcBef>
              <a:spcAft>
                <a:spcPts val="0"/>
              </a:spcAft>
              <a:buNone/>
              <a:defRPr sz="3600">
                <a:latin typeface="Catamaran Light"/>
                <a:ea typeface="Catamaran Light"/>
                <a:cs typeface="Catamaran Light"/>
                <a:sym typeface="Catamaran Light"/>
              </a:defRPr>
            </a:lvl5pPr>
            <a:lvl6pPr lvl="5" rtl="0" algn="ctr">
              <a:spcBef>
                <a:spcPts val="0"/>
              </a:spcBef>
              <a:spcAft>
                <a:spcPts val="0"/>
              </a:spcAft>
              <a:buNone/>
              <a:defRPr sz="3600">
                <a:latin typeface="Catamaran Light"/>
                <a:ea typeface="Catamaran Light"/>
                <a:cs typeface="Catamaran Light"/>
                <a:sym typeface="Catamaran Light"/>
              </a:defRPr>
            </a:lvl6pPr>
            <a:lvl7pPr lvl="6" rtl="0" algn="ctr">
              <a:spcBef>
                <a:spcPts val="0"/>
              </a:spcBef>
              <a:spcAft>
                <a:spcPts val="0"/>
              </a:spcAft>
              <a:buNone/>
              <a:defRPr sz="3600">
                <a:latin typeface="Catamaran Light"/>
                <a:ea typeface="Catamaran Light"/>
                <a:cs typeface="Catamaran Light"/>
                <a:sym typeface="Catamaran Light"/>
              </a:defRPr>
            </a:lvl7pPr>
            <a:lvl8pPr lvl="7" rtl="0" algn="ctr">
              <a:spcBef>
                <a:spcPts val="0"/>
              </a:spcBef>
              <a:spcAft>
                <a:spcPts val="0"/>
              </a:spcAft>
              <a:buNone/>
              <a:defRPr sz="3600">
                <a:latin typeface="Catamaran Light"/>
                <a:ea typeface="Catamaran Light"/>
                <a:cs typeface="Catamaran Light"/>
                <a:sym typeface="Catamaran Light"/>
              </a:defRPr>
            </a:lvl8pPr>
            <a:lvl9pPr lvl="8" rtl="0" algn="ctr">
              <a:spcBef>
                <a:spcPts val="0"/>
              </a:spcBef>
              <a:spcAft>
                <a:spcPts val="0"/>
              </a:spcAft>
              <a:buNone/>
              <a:defRPr sz="3600">
                <a:latin typeface="Catamaran Light"/>
                <a:ea typeface="Catamaran Light"/>
                <a:cs typeface="Catamaran Light"/>
                <a:sym typeface="Catamaran Light"/>
              </a:defRPr>
            </a:lvl9pPr>
          </a:lstStyle>
          <a:p/>
        </p:txBody>
      </p:sp>
      <p:sp>
        <p:nvSpPr>
          <p:cNvPr id="118" name="Google Shape;118;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CUSTOM_38">
    <p:spTree>
      <p:nvGrpSpPr>
        <p:cNvPr id="119" name="Shape 119"/>
        <p:cNvGrpSpPr/>
        <p:nvPr/>
      </p:nvGrpSpPr>
      <p:grpSpPr>
        <a:xfrm>
          <a:off x="0" y="0"/>
          <a:ext cx="0" cy="0"/>
          <a:chOff x="0" y="0"/>
          <a:chExt cx="0" cy="0"/>
        </a:xfrm>
      </p:grpSpPr>
      <p:sp>
        <p:nvSpPr>
          <p:cNvPr id="120" name="Google Shape;120;p24"/>
          <p:cNvSpPr txBox="1"/>
          <p:nvPr>
            <p:ph type="ctrTitle"/>
          </p:nvPr>
        </p:nvSpPr>
        <p:spPr>
          <a:xfrm>
            <a:off x="769725" y="1310050"/>
            <a:ext cx="34302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21" name="Google Shape;121;p24"/>
          <p:cNvSpPr txBox="1"/>
          <p:nvPr>
            <p:ph hasCustomPrompt="1" idx="2" type="title"/>
          </p:nvPr>
        </p:nvSpPr>
        <p:spPr>
          <a:xfrm rot="5400000">
            <a:off x="7142178" y="3570226"/>
            <a:ext cx="17388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000"/>
            </a:lvl1pPr>
            <a:lvl2pPr lvl="1"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122" name="Google Shape;122;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30">
    <p:spTree>
      <p:nvGrpSpPr>
        <p:cNvPr id="123" name="Shape 123"/>
        <p:cNvGrpSpPr/>
        <p:nvPr/>
      </p:nvGrpSpPr>
      <p:grpSpPr>
        <a:xfrm>
          <a:off x="0" y="0"/>
          <a:ext cx="0" cy="0"/>
          <a:chOff x="0" y="0"/>
          <a:chExt cx="0" cy="0"/>
        </a:xfrm>
      </p:grpSpPr>
      <p:sp>
        <p:nvSpPr>
          <p:cNvPr id="124" name="Google Shape;124;p25"/>
          <p:cNvSpPr txBox="1"/>
          <p:nvPr>
            <p:ph type="ctrTitle"/>
          </p:nvPr>
        </p:nvSpPr>
        <p:spPr>
          <a:xfrm>
            <a:off x="656422" y="13944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25" name="Google Shape;125;p25"/>
          <p:cNvSpPr txBox="1"/>
          <p:nvPr>
            <p:ph idx="1" type="subTitle"/>
          </p:nvPr>
        </p:nvSpPr>
        <p:spPr>
          <a:xfrm>
            <a:off x="656425" y="18867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26" name="Google Shape;126;p25"/>
          <p:cNvSpPr txBox="1"/>
          <p:nvPr>
            <p:ph idx="2" type="ctrTitle"/>
          </p:nvPr>
        </p:nvSpPr>
        <p:spPr>
          <a:xfrm>
            <a:off x="2650710" y="13944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27" name="Google Shape;127;p25"/>
          <p:cNvSpPr txBox="1"/>
          <p:nvPr>
            <p:ph idx="3" type="subTitle"/>
          </p:nvPr>
        </p:nvSpPr>
        <p:spPr>
          <a:xfrm>
            <a:off x="2610700" y="18867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28" name="Google Shape;128;p25"/>
          <p:cNvSpPr txBox="1"/>
          <p:nvPr>
            <p:ph idx="4" type="ctrTitle"/>
          </p:nvPr>
        </p:nvSpPr>
        <p:spPr>
          <a:xfrm>
            <a:off x="4638106" y="13944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29" name="Google Shape;129;p25"/>
          <p:cNvSpPr txBox="1"/>
          <p:nvPr>
            <p:ph idx="5" type="subTitle"/>
          </p:nvPr>
        </p:nvSpPr>
        <p:spPr>
          <a:xfrm>
            <a:off x="4878076" y="18867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130" name="Google Shape;130;p25"/>
          <p:cNvSpPr txBox="1"/>
          <p:nvPr>
            <p:ph idx="6" type="ctrTitle"/>
          </p:nvPr>
        </p:nvSpPr>
        <p:spPr>
          <a:xfrm rot="5400000">
            <a:off x="6865575" y="1466125"/>
            <a:ext cx="25530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31" name="Google Shape;131;p25"/>
          <p:cNvSpPr txBox="1"/>
          <p:nvPr>
            <p:ph idx="7" type="ctrTitle"/>
          </p:nvPr>
        </p:nvSpPr>
        <p:spPr>
          <a:xfrm>
            <a:off x="656422" y="33678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32" name="Google Shape;132;p25"/>
          <p:cNvSpPr txBox="1"/>
          <p:nvPr>
            <p:ph idx="8" type="subTitle"/>
          </p:nvPr>
        </p:nvSpPr>
        <p:spPr>
          <a:xfrm>
            <a:off x="656425" y="38601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33" name="Google Shape;133;p25"/>
          <p:cNvSpPr txBox="1"/>
          <p:nvPr>
            <p:ph idx="9" type="ctrTitle"/>
          </p:nvPr>
        </p:nvSpPr>
        <p:spPr>
          <a:xfrm>
            <a:off x="2650710" y="33678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4" name="Google Shape;134;p25"/>
          <p:cNvSpPr txBox="1"/>
          <p:nvPr>
            <p:ph idx="13" type="subTitle"/>
          </p:nvPr>
        </p:nvSpPr>
        <p:spPr>
          <a:xfrm>
            <a:off x="2610700" y="38601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35" name="Google Shape;135;p25"/>
          <p:cNvSpPr txBox="1"/>
          <p:nvPr>
            <p:ph idx="14" type="ctrTitle"/>
          </p:nvPr>
        </p:nvSpPr>
        <p:spPr>
          <a:xfrm>
            <a:off x="4638106" y="33678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36" name="Google Shape;136;p25"/>
          <p:cNvSpPr txBox="1"/>
          <p:nvPr>
            <p:ph idx="15" type="subTitle"/>
          </p:nvPr>
        </p:nvSpPr>
        <p:spPr>
          <a:xfrm>
            <a:off x="4878076" y="38601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137" name="Google Shape;137;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31">
    <p:spTree>
      <p:nvGrpSpPr>
        <p:cNvPr id="138" name="Shape 138"/>
        <p:cNvGrpSpPr/>
        <p:nvPr/>
      </p:nvGrpSpPr>
      <p:grpSpPr>
        <a:xfrm>
          <a:off x="0" y="0"/>
          <a:ext cx="0" cy="0"/>
          <a:chOff x="0" y="0"/>
          <a:chExt cx="0" cy="0"/>
        </a:xfrm>
      </p:grpSpPr>
      <p:sp>
        <p:nvSpPr>
          <p:cNvPr id="139" name="Google Shape;139;p26"/>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40" name="Google Shape;140;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USTOM_21">
    <p:spTree>
      <p:nvGrpSpPr>
        <p:cNvPr id="141" name="Shape 141"/>
        <p:cNvGrpSpPr/>
        <p:nvPr/>
      </p:nvGrpSpPr>
      <p:grpSpPr>
        <a:xfrm>
          <a:off x="0" y="0"/>
          <a:ext cx="0" cy="0"/>
          <a:chOff x="0" y="0"/>
          <a:chExt cx="0" cy="0"/>
        </a:xfrm>
      </p:grpSpPr>
      <p:sp>
        <p:nvSpPr>
          <p:cNvPr id="142" name="Google Shape;142;p27"/>
          <p:cNvSpPr txBox="1"/>
          <p:nvPr>
            <p:ph idx="1" type="subTitle"/>
          </p:nvPr>
        </p:nvSpPr>
        <p:spPr>
          <a:xfrm>
            <a:off x="4633950" y="1847896"/>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43" name="Google Shape;143;p27"/>
          <p:cNvSpPr txBox="1"/>
          <p:nvPr>
            <p:ph idx="2" type="subTitle"/>
          </p:nvPr>
        </p:nvSpPr>
        <p:spPr>
          <a:xfrm>
            <a:off x="4633950" y="3827870"/>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44" name="Google Shape;144;p27"/>
          <p:cNvSpPr txBox="1"/>
          <p:nvPr>
            <p:ph type="ctrTitle"/>
          </p:nvPr>
        </p:nvSpPr>
        <p:spPr>
          <a:xfrm>
            <a:off x="4633950" y="1539296"/>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45" name="Google Shape;145;p27"/>
          <p:cNvSpPr txBox="1"/>
          <p:nvPr>
            <p:ph idx="3" type="ctrTitle"/>
          </p:nvPr>
        </p:nvSpPr>
        <p:spPr>
          <a:xfrm>
            <a:off x="4633950" y="351927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46" name="Google Shape;146;p27"/>
          <p:cNvSpPr txBox="1"/>
          <p:nvPr>
            <p:ph idx="4" type="ctrTitle"/>
          </p:nvPr>
        </p:nvSpPr>
        <p:spPr>
          <a:xfrm rot="5400000">
            <a:off x="6917175" y="1414524"/>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47" name="Google Shape;147;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510">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5">
  <p:cSld name="CUSTOM_32">
    <p:spTree>
      <p:nvGrpSpPr>
        <p:cNvPr id="148" name="Shape 148"/>
        <p:cNvGrpSpPr/>
        <p:nvPr/>
      </p:nvGrpSpPr>
      <p:grpSpPr>
        <a:xfrm>
          <a:off x="0" y="0"/>
          <a:ext cx="0" cy="0"/>
          <a:chOff x="0" y="0"/>
          <a:chExt cx="0" cy="0"/>
        </a:xfrm>
      </p:grpSpPr>
      <p:sp>
        <p:nvSpPr>
          <p:cNvPr id="149" name="Google Shape;149;p28"/>
          <p:cNvSpPr txBox="1"/>
          <p:nvPr>
            <p:ph idx="1" type="subTitle"/>
          </p:nvPr>
        </p:nvSpPr>
        <p:spPr>
          <a:xfrm>
            <a:off x="2258125" y="3106325"/>
            <a:ext cx="3029100" cy="10095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1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50" name="Google Shape;150;p28"/>
          <p:cNvSpPr txBox="1"/>
          <p:nvPr>
            <p:ph type="ctrTitle"/>
          </p:nvPr>
        </p:nvSpPr>
        <p:spPr>
          <a:xfrm rot="5400000">
            <a:off x="7241489" y="1041025"/>
            <a:ext cx="1702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51" name="Google Shape;151;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4">
  <p:cSld name="CUSTOM_33">
    <p:spTree>
      <p:nvGrpSpPr>
        <p:cNvPr id="152" name="Shape 152"/>
        <p:cNvGrpSpPr/>
        <p:nvPr/>
      </p:nvGrpSpPr>
      <p:grpSpPr>
        <a:xfrm>
          <a:off x="0" y="0"/>
          <a:ext cx="0" cy="0"/>
          <a:chOff x="0" y="0"/>
          <a:chExt cx="0" cy="0"/>
        </a:xfrm>
      </p:grpSpPr>
      <p:sp>
        <p:nvSpPr>
          <p:cNvPr id="153" name="Google Shape;153;p29"/>
          <p:cNvSpPr txBox="1"/>
          <p:nvPr>
            <p:ph idx="1" type="subTitle"/>
          </p:nvPr>
        </p:nvSpPr>
        <p:spPr>
          <a:xfrm flipH="1">
            <a:off x="840600" y="2432150"/>
            <a:ext cx="1650300" cy="753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154" name="Google Shape;154;p29"/>
          <p:cNvSpPr txBox="1"/>
          <p:nvPr>
            <p:ph idx="2" type="subTitle"/>
          </p:nvPr>
        </p:nvSpPr>
        <p:spPr>
          <a:xfrm>
            <a:off x="4702174" y="1049093"/>
            <a:ext cx="19602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55" name="Google Shape;155;p29"/>
          <p:cNvSpPr txBox="1"/>
          <p:nvPr>
            <p:ph type="ctrTitle"/>
          </p:nvPr>
        </p:nvSpPr>
        <p:spPr>
          <a:xfrm>
            <a:off x="-533400" y="2047350"/>
            <a:ext cx="3024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56" name="Google Shape;156;p29"/>
          <p:cNvSpPr txBox="1"/>
          <p:nvPr>
            <p:ph idx="3" type="ctrTitle"/>
          </p:nvPr>
        </p:nvSpPr>
        <p:spPr>
          <a:xfrm>
            <a:off x="4702174" y="664293"/>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57" name="Google Shape;157;p29"/>
          <p:cNvSpPr txBox="1"/>
          <p:nvPr>
            <p:ph idx="4" type="subTitle"/>
          </p:nvPr>
        </p:nvSpPr>
        <p:spPr>
          <a:xfrm>
            <a:off x="4702174" y="3788925"/>
            <a:ext cx="2214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58" name="Google Shape;158;p29"/>
          <p:cNvSpPr txBox="1"/>
          <p:nvPr>
            <p:ph idx="5" type="ctrTitle"/>
          </p:nvPr>
        </p:nvSpPr>
        <p:spPr>
          <a:xfrm>
            <a:off x="4702174" y="3389725"/>
            <a:ext cx="24756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59" name="Google Shape;159;p29"/>
          <p:cNvSpPr txBox="1"/>
          <p:nvPr>
            <p:ph idx="6"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60" name="Google Shape;160;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510">
          <p15:clr>
            <a:srgbClr val="FA7B17"/>
          </p15:clr>
        </p15:guide>
        <p15:guide id="2" pos="454">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CUSTOM_34">
    <p:spTree>
      <p:nvGrpSpPr>
        <p:cNvPr id="161" name="Shape 161"/>
        <p:cNvGrpSpPr/>
        <p:nvPr/>
      </p:nvGrpSpPr>
      <p:grpSpPr>
        <a:xfrm>
          <a:off x="0" y="0"/>
          <a:ext cx="0" cy="0"/>
          <a:chOff x="0" y="0"/>
          <a:chExt cx="0" cy="0"/>
        </a:xfrm>
      </p:grpSpPr>
      <p:sp>
        <p:nvSpPr>
          <p:cNvPr id="162" name="Google Shape;162;p30"/>
          <p:cNvSpPr txBox="1"/>
          <p:nvPr>
            <p:ph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63" name="Google Shape;163;p30"/>
          <p:cNvSpPr txBox="1"/>
          <p:nvPr>
            <p:ph idx="1" type="subTitle"/>
          </p:nvPr>
        </p:nvSpPr>
        <p:spPr>
          <a:xfrm>
            <a:off x="1579064" y="2147200"/>
            <a:ext cx="16266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64" name="Google Shape;164;p30"/>
          <p:cNvSpPr txBox="1"/>
          <p:nvPr>
            <p:ph idx="2" type="ctrTitle"/>
          </p:nvPr>
        </p:nvSpPr>
        <p:spPr>
          <a:xfrm>
            <a:off x="1579064" y="176240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65" name="Google Shape;165;p30"/>
          <p:cNvSpPr txBox="1"/>
          <p:nvPr>
            <p:ph idx="3" type="subTitle"/>
          </p:nvPr>
        </p:nvSpPr>
        <p:spPr>
          <a:xfrm>
            <a:off x="4068269" y="2147200"/>
            <a:ext cx="16266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166" name="Google Shape;166;p30"/>
          <p:cNvSpPr txBox="1"/>
          <p:nvPr>
            <p:ph idx="4" type="ctrTitle"/>
          </p:nvPr>
        </p:nvSpPr>
        <p:spPr>
          <a:xfrm>
            <a:off x="3075567" y="1762400"/>
            <a:ext cx="2619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67" name="Google Shape;167;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6">
  <p:cSld name="CUSTOM_11_1_2_1">
    <p:spTree>
      <p:nvGrpSpPr>
        <p:cNvPr id="168" name="Shape 168"/>
        <p:cNvGrpSpPr/>
        <p:nvPr/>
      </p:nvGrpSpPr>
      <p:grpSpPr>
        <a:xfrm>
          <a:off x="0" y="0"/>
          <a:ext cx="0" cy="0"/>
          <a:chOff x="0" y="0"/>
          <a:chExt cx="0" cy="0"/>
        </a:xfrm>
      </p:grpSpPr>
      <p:sp>
        <p:nvSpPr>
          <p:cNvPr id="169" name="Google Shape;169;p31"/>
          <p:cNvSpPr txBox="1"/>
          <p:nvPr>
            <p:ph type="ctrTitle"/>
          </p:nvPr>
        </p:nvSpPr>
        <p:spPr>
          <a:xfrm>
            <a:off x="831200" y="376498"/>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170" name="Google Shape;170;p31"/>
          <p:cNvSpPr txBox="1"/>
          <p:nvPr>
            <p:ph idx="1" type="subTitle"/>
          </p:nvPr>
        </p:nvSpPr>
        <p:spPr>
          <a:xfrm>
            <a:off x="831200" y="2314225"/>
            <a:ext cx="30816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
        <p:nvSpPr>
          <p:cNvPr id="171" name="Google Shape;171;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483675" y="415425"/>
            <a:ext cx="8203200" cy="481200"/>
          </a:xfrm>
          <a:prstGeom prst="rect">
            <a:avLst/>
          </a:prstGeom>
        </p:spPr>
        <p:txBody>
          <a:bodyPr anchorCtr="0" anchor="ctr" bIns="91425" lIns="91425" spcFirstLastPara="1" rIns="91425" wrap="square" tIns="91425">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p:txBody>
      </p:sp>
      <p:sp>
        <p:nvSpPr>
          <p:cNvPr id="18" name="Google Shape;18;p4"/>
          <p:cNvSpPr txBox="1"/>
          <p:nvPr>
            <p:ph idx="1" type="body"/>
          </p:nvPr>
        </p:nvSpPr>
        <p:spPr>
          <a:xfrm>
            <a:off x="483675" y="1031250"/>
            <a:ext cx="8203200" cy="3696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25">
    <p:spTree>
      <p:nvGrpSpPr>
        <p:cNvPr id="172" name="Shape 172"/>
        <p:cNvGrpSpPr/>
        <p:nvPr/>
      </p:nvGrpSpPr>
      <p:grpSpPr>
        <a:xfrm>
          <a:off x="0" y="0"/>
          <a:ext cx="0" cy="0"/>
          <a:chOff x="0" y="0"/>
          <a:chExt cx="0" cy="0"/>
        </a:xfrm>
      </p:grpSpPr>
      <p:sp>
        <p:nvSpPr>
          <p:cNvPr id="173" name="Google Shape;173;p32"/>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74" name="Google Shape;174;p32"/>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75" name="Google Shape;175;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25_1">
    <p:spTree>
      <p:nvGrpSpPr>
        <p:cNvPr id="176" name="Shape 176"/>
        <p:cNvGrpSpPr/>
        <p:nvPr/>
      </p:nvGrpSpPr>
      <p:grpSpPr>
        <a:xfrm>
          <a:off x="0" y="0"/>
          <a:ext cx="0" cy="0"/>
          <a:chOff x="0" y="0"/>
          <a:chExt cx="0" cy="0"/>
        </a:xfrm>
      </p:grpSpPr>
      <p:sp>
        <p:nvSpPr>
          <p:cNvPr id="177" name="Google Shape;177;p33"/>
          <p:cNvSpPr txBox="1"/>
          <p:nvPr>
            <p:ph idx="1" type="body"/>
          </p:nvPr>
        </p:nvSpPr>
        <p:spPr>
          <a:xfrm>
            <a:off x="642050" y="127755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78" name="Google Shape;178;p33"/>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79" name="Google Shape;179;p33"/>
          <p:cNvSpPr txBox="1"/>
          <p:nvPr>
            <p:ph idx="2" type="subTitle"/>
          </p:nvPr>
        </p:nvSpPr>
        <p:spPr>
          <a:xfrm>
            <a:off x="642050" y="540000"/>
            <a:ext cx="4655400" cy="96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
        <p:nvSpPr>
          <p:cNvPr id="180" name="Google Shape;180;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483675" y="415425"/>
            <a:ext cx="8203200" cy="481200"/>
          </a:xfrm>
          <a:prstGeom prst="rect">
            <a:avLst/>
          </a:prstGeom>
        </p:spPr>
        <p:txBody>
          <a:bodyPr anchorCtr="0" anchor="ctr" bIns="91425" lIns="91425" spcFirstLastPara="1" rIns="91425" wrap="square" tIns="91425">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483675" y="415425"/>
            <a:ext cx="8203200" cy="481200"/>
          </a:xfrm>
          <a:prstGeom prst="rect">
            <a:avLst/>
          </a:prstGeom>
        </p:spPr>
        <p:txBody>
          <a:bodyPr anchorCtr="0" anchor="ctr" bIns="91425" lIns="91425" spcFirstLastPara="1" rIns="91425" wrap="square" tIns="91425">
            <a:noAutofit/>
          </a:bodyPr>
          <a:lstStyle>
            <a:lvl1pPr lvl="0">
              <a:spcBef>
                <a:spcPts val="0"/>
              </a:spcBef>
              <a:spcAft>
                <a:spcPts val="0"/>
              </a:spcAft>
              <a:buSzPts val="2500"/>
              <a:buNone/>
              <a:defRPr sz="2500"/>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27" name="Google Shape;27;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21" Type="http://schemas.openxmlformats.org/officeDocument/2006/relationships/theme" Target="../theme/theme3.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83675" y="415425"/>
            <a:ext cx="8203200" cy="481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1pPr>
            <a:lvl2pPr lvl="1">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2pPr>
            <a:lvl3pPr lvl="2">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3pPr>
            <a:lvl4pPr lvl="3">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4pPr>
            <a:lvl5pPr lvl="4">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5pPr>
            <a:lvl6pPr lvl="5">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6pPr>
            <a:lvl7pPr lvl="6">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7pPr>
            <a:lvl8pPr lvl="7">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8pPr>
            <a:lvl9pPr lvl="8">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9pPr>
          </a:lstStyle>
          <a:p/>
        </p:txBody>
      </p:sp>
      <p:sp>
        <p:nvSpPr>
          <p:cNvPr id="7" name="Google Shape;7;p1"/>
          <p:cNvSpPr txBox="1"/>
          <p:nvPr>
            <p:ph idx="1" type="body"/>
          </p:nvPr>
        </p:nvSpPr>
        <p:spPr>
          <a:xfrm>
            <a:off x="483675" y="1031250"/>
            <a:ext cx="8203200" cy="3696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SzPts val="1800"/>
              <a:buFont typeface="Roboto"/>
              <a:buChar char="●"/>
              <a:defRPr sz="1800">
                <a:latin typeface="Roboto"/>
                <a:ea typeface="Roboto"/>
                <a:cs typeface="Roboto"/>
                <a:sym typeface="Roboto"/>
              </a:defRPr>
            </a:lvl1pPr>
            <a:lvl2pPr indent="-317500" lvl="1" marL="914400">
              <a:lnSpc>
                <a:spcPct val="115000"/>
              </a:lnSpc>
              <a:spcBef>
                <a:spcPts val="1600"/>
              </a:spcBef>
              <a:spcAft>
                <a:spcPts val="0"/>
              </a:spcAft>
              <a:buSzPts val="1400"/>
              <a:buFont typeface="Roboto"/>
              <a:buChar char="○"/>
              <a:defRPr>
                <a:latin typeface="Roboto"/>
                <a:ea typeface="Roboto"/>
                <a:cs typeface="Roboto"/>
                <a:sym typeface="Roboto"/>
              </a:defRPr>
            </a:lvl2pPr>
            <a:lvl3pPr indent="-317500" lvl="2" marL="1371600">
              <a:lnSpc>
                <a:spcPct val="115000"/>
              </a:lnSpc>
              <a:spcBef>
                <a:spcPts val="1600"/>
              </a:spcBef>
              <a:spcAft>
                <a:spcPts val="0"/>
              </a:spcAft>
              <a:buSzPts val="1400"/>
              <a:buFont typeface="Roboto"/>
              <a:buChar char="■"/>
              <a:defRPr>
                <a:latin typeface="Roboto"/>
                <a:ea typeface="Roboto"/>
                <a:cs typeface="Roboto"/>
                <a:sym typeface="Roboto"/>
              </a:defRPr>
            </a:lvl3pPr>
            <a:lvl4pPr indent="-317500" lvl="3" marL="1828800">
              <a:lnSpc>
                <a:spcPct val="115000"/>
              </a:lnSpc>
              <a:spcBef>
                <a:spcPts val="1600"/>
              </a:spcBef>
              <a:spcAft>
                <a:spcPts val="0"/>
              </a:spcAft>
              <a:buSzPts val="1400"/>
              <a:buFont typeface="Roboto"/>
              <a:buChar char="●"/>
              <a:defRPr>
                <a:latin typeface="Roboto"/>
                <a:ea typeface="Roboto"/>
                <a:cs typeface="Roboto"/>
                <a:sym typeface="Roboto"/>
              </a:defRPr>
            </a:lvl4pPr>
            <a:lvl5pPr indent="-317500" lvl="4" marL="2286000">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880">
          <p15:clr>
            <a:srgbClr val="EA4335"/>
          </p15:clr>
        </p15:guide>
        <p15:guide id="3" pos="288">
          <p15:clr>
            <a:srgbClr val="EA4335"/>
          </p15:clr>
        </p15:guide>
        <p15:guide id="4" pos="5472">
          <p15:clr>
            <a:srgbClr val="EA4335"/>
          </p15:clr>
        </p15:guide>
        <p15:guide id="5" orient="horz" pos="262">
          <p15:clr>
            <a:srgbClr val="EA4335"/>
          </p15:clr>
        </p15:guide>
        <p15:guide id="6" orient="horz" pos="2978">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indent="-304800" lvl="1" marL="914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indent="-304800" lvl="2" marL="1371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indent="-304800" lvl="3" marL="1828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indent="-304800" lvl="4" marL="22860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indent="-304800" lvl="5" marL="27432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indent="-304800" lvl="6" marL="3200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indent="-304800" lvl="7" marL="3657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indent="-304800" lvl="8" marL="411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p:txBody>
      </p:sp>
      <p:sp>
        <p:nvSpPr>
          <p:cNvPr id="53" name="Google Shape;53;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Catamaran Light"/>
                <a:ea typeface="Catamaran Light"/>
                <a:cs typeface="Catamaran Light"/>
                <a:sym typeface="Catamaran Light"/>
              </a:defRPr>
            </a:lvl1pPr>
            <a:lvl2pPr lvl="1" algn="r">
              <a:buNone/>
              <a:defRPr sz="1300">
                <a:solidFill>
                  <a:schemeClr val="dk1"/>
                </a:solidFill>
                <a:latin typeface="Catamaran Light"/>
                <a:ea typeface="Catamaran Light"/>
                <a:cs typeface="Catamaran Light"/>
                <a:sym typeface="Catamaran Light"/>
              </a:defRPr>
            </a:lvl2pPr>
            <a:lvl3pPr lvl="2" algn="r">
              <a:buNone/>
              <a:defRPr sz="1300">
                <a:solidFill>
                  <a:schemeClr val="dk1"/>
                </a:solidFill>
                <a:latin typeface="Catamaran Light"/>
                <a:ea typeface="Catamaran Light"/>
                <a:cs typeface="Catamaran Light"/>
                <a:sym typeface="Catamaran Light"/>
              </a:defRPr>
            </a:lvl3pPr>
            <a:lvl4pPr lvl="3" algn="r">
              <a:buNone/>
              <a:defRPr sz="1300">
                <a:solidFill>
                  <a:schemeClr val="dk1"/>
                </a:solidFill>
                <a:latin typeface="Catamaran Light"/>
                <a:ea typeface="Catamaran Light"/>
                <a:cs typeface="Catamaran Light"/>
                <a:sym typeface="Catamaran Light"/>
              </a:defRPr>
            </a:lvl4pPr>
            <a:lvl5pPr lvl="4" algn="r">
              <a:buNone/>
              <a:defRPr sz="1300">
                <a:solidFill>
                  <a:schemeClr val="dk1"/>
                </a:solidFill>
                <a:latin typeface="Catamaran Light"/>
                <a:ea typeface="Catamaran Light"/>
                <a:cs typeface="Catamaran Light"/>
                <a:sym typeface="Catamaran Light"/>
              </a:defRPr>
            </a:lvl5pPr>
            <a:lvl6pPr lvl="5" algn="r">
              <a:buNone/>
              <a:defRPr sz="1300">
                <a:solidFill>
                  <a:schemeClr val="dk1"/>
                </a:solidFill>
                <a:latin typeface="Catamaran Light"/>
                <a:ea typeface="Catamaran Light"/>
                <a:cs typeface="Catamaran Light"/>
                <a:sym typeface="Catamaran Light"/>
              </a:defRPr>
            </a:lvl6pPr>
            <a:lvl7pPr lvl="6" algn="r">
              <a:buNone/>
              <a:defRPr sz="1300">
                <a:solidFill>
                  <a:schemeClr val="dk1"/>
                </a:solidFill>
                <a:latin typeface="Catamaran Light"/>
                <a:ea typeface="Catamaran Light"/>
                <a:cs typeface="Catamaran Light"/>
                <a:sym typeface="Catamaran Light"/>
              </a:defRPr>
            </a:lvl7pPr>
            <a:lvl8pPr lvl="7" algn="r">
              <a:buNone/>
              <a:defRPr sz="1300">
                <a:solidFill>
                  <a:schemeClr val="dk1"/>
                </a:solidFill>
                <a:latin typeface="Catamaran Light"/>
                <a:ea typeface="Catamaran Light"/>
                <a:cs typeface="Catamaran Light"/>
                <a:sym typeface="Catamaran Light"/>
              </a:defRPr>
            </a:lvl8pPr>
            <a:lvl9pPr lvl="8" algn="r">
              <a:buNone/>
              <a:defRPr sz="1300">
                <a:solidFill>
                  <a:schemeClr val="dk1"/>
                </a:solidFill>
                <a:latin typeface="Catamaran Light"/>
                <a:ea typeface="Catamaran Light"/>
                <a:cs typeface="Catamaran Light"/>
                <a:sym typeface="Catamaran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image" Target="../media/image33.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image" Target="../media/image25.png"/><Relationship Id="rId4" Type="http://schemas.openxmlformats.org/officeDocument/2006/relationships/image" Target="../media/image16.png"/><Relationship Id="rId5" Type="http://schemas.openxmlformats.org/officeDocument/2006/relationships/hyperlink" Target="https://www.statisticshowto.com/probability-and-statistics/statistics-definitions/parametric-and-non-parametric-data/" TargetMode="External"/><Relationship Id="rId6" Type="http://schemas.openxmlformats.org/officeDocument/2006/relationships/hyperlink" Target="https://www.statisticshowto.com/probability-and-statistics/statistics-definitions/parametric-and-non-parametric-data/"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 Id="rId3" Type="http://schemas.openxmlformats.org/officeDocument/2006/relationships/image" Target="../media/image19.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 Id="rId3" Type="http://schemas.openxmlformats.org/officeDocument/2006/relationships/image" Target="../media/image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 Id="rId3" Type="http://schemas.openxmlformats.org/officeDocument/2006/relationships/image" Target="../media/image41.png"/><Relationship Id="rId4" Type="http://schemas.openxmlformats.org/officeDocument/2006/relationships/image" Target="../media/image24.png"/><Relationship Id="rId5" Type="http://schemas.openxmlformats.org/officeDocument/2006/relationships/image" Target="../media/image27.png"/><Relationship Id="rId6"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5.png"/><Relationship Id="rId6"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 Id="rId3" Type="http://schemas.openxmlformats.org/officeDocument/2006/relationships/image" Target="../media/image36.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 Id="rId3" Type="http://schemas.openxmlformats.org/officeDocument/2006/relationships/image" Target="../media/image43.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 Id="rId3" Type="http://schemas.openxmlformats.org/officeDocument/2006/relationships/image" Target="../media/image46.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 Id="rId3" Type="http://schemas.openxmlformats.org/officeDocument/2006/relationships/image" Target="../media/image38.pn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 Id="rId3"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 Id="rId3"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 Id="rId3" Type="http://schemas.openxmlformats.org/officeDocument/2006/relationships/image" Target="../media/image49.png"/><Relationship Id="rId4" Type="http://schemas.openxmlformats.org/officeDocument/2006/relationships/image" Target="../media/image44.png"/><Relationship Id="rId5"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3.jpg"/><Relationship Id="rId4" Type="http://schemas.openxmlformats.org/officeDocument/2006/relationships/hyperlink" Target="https://www.energystar.gov/buildings/facility-owners-and-managers/existing-buildings/use-portfolio-manager/interpret-your-results/what"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 Id="rId3"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 Id="rId3"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2.xml"/><Relationship Id="rId3" Type="http://schemas.openxmlformats.org/officeDocument/2006/relationships/image" Target="../media/image6.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3.xml"/><Relationship Id="rId3" Type="http://schemas.openxmlformats.org/officeDocument/2006/relationships/image" Target="../media/image51.png"/><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4.xml"/><Relationship Id="rId3" Type="http://schemas.openxmlformats.org/officeDocument/2006/relationships/image" Target="../media/image56.png"/><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5.xml"/><Relationship Id="rId3" Type="http://schemas.openxmlformats.org/officeDocument/2006/relationships/image" Target="../media/image60.png"/><Relationship Id="rId4" Type="http://schemas.openxmlformats.org/officeDocument/2006/relationships/image" Target="../media/image59.png"/><Relationship Id="rId5" Type="http://schemas.openxmlformats.org/officeDocument/2006/relationships/image" Target="../media/image54.png"/><Relationship Id="rId6" Type="http://schemas.openxmlformats.org/officeDocument/2006/relationships/image" Target="../media/image5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6.xml"/><Relationship Id="rId3" Type="http://schemas.openxmlformats.org/officeDocument/2006/relationships/image" Target="../media/image62.png"/><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7.xml"/><Relationship Id="rId3" Type="http://schemas.openxmlformats.org/officeDocument/2006/relationships/image" Target="../media/image66.png"/><Relationship Id="rId4" Type="http://schemas.openxmlformats.org/officeDocument/2006/relationships/image" Target="../media/image6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8.xml"/><Relationship Id="rId3" Type="http://schemas.openxmlformats.org/officeDocument/2006/relationships/image" Target="../media/image63.png"/><Relationship Id="rId4" Type="http://schemas.openxmlformats.org/officeDocument/2006/relationships/image" Target="../media/image6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9.xml"/><Relationship Id="rId3" Type="http://schemas.openxmlformats.org/officeDocument/2006/relationships/image" Target="../media/image58.png"/><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0.xml"/><Relationship Id="rId3" Type="http://schemas.openxmlformats.org/officeDocument/2006/relationships/image" Target="../media/image6.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1.xml"/><Relationship Id="rId3" Type="http://schemas.openxmlformats.org/officeDocument/2006/relationships/image" Target="../media/image64.png"/><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2.xml"/><Relationship Id="rId3" Type="http://schemas.openxmlformats.org/officeDocument/2006/relationships/image" Target="../media/image68.png"/><Relationship Id="rId4" Type="http://schemas.openxmlformats.org/officeDocument/2006/relationships/image" Target="../media/image7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3.xml"/><Relationship Id="rId3" Type="http://schemas.openxmlformats.org/officeDocument/2006/relationships/image" Target="../media/image6.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1.png"/><Relationship Id="rId6"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2.png"/><Relationship Id="rId6"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4"/>
          <p:cNvSpPr txBox="1"/>
          <p:nvPr>
            <p:ph type="ctrTitle"/>
          </p:nvPr>
        </p:nvSpPr>
        <p:spPr>
          <a:xfrm>
            <a:off x="1868202" y="939775"/>
            <a:ext cx="6639900" cy="90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endParaRPr>
          </a:p>
          <a:p>
            <a:pPr indent="0" lvl="0" marL="0" rtl="0" algn="l">
              <a:lnSpc>
                <a:spcPct val="115000"/>
              </a:lnSpc>
              <a:spcBef>
                <a:spcPts val="2400"/>
              </a:spcBef>
              <a:spcAft>
                <a:spcPts val="0"/>
              </a:spcAft>
              <a:buClr>
                <a:schemeClr val="dk1"/>
              </a:buClr>
              <a:buSzPts val="1100"/>
              <a:buFont typeface="Arial"/>
              <a:buNone/>
            </a:pPr>
            <a:r>
              <a:rPr lang="en">
                <a:solidFill>
                  <a:schemeClr val="accent1"/>
                </a:solidFill>
              </a:rPr>
              <a:t>Anticipez les besoins en consommation électrique de bâtiments</a:t>
            </a:r>
            <a:endParaRPr>
              <a:solidFill>
                <a:schemeClr val="accent1"/>
              </a:solidFill>
            </a:endParaRPr>
          </a:p>
          <a:p>
            <a:pPr indent="0" lvl="0" marL="0" rtl="0" algn="ctr">
              <a:spcBef>
                <a:spcPts val="600"/>
              </a:spcBef>
              <a:spcAft>
                <a:spcPts val="0"/>
              </a:spcAft>
              <a:buNone/>
            </a:pPr>
            <a:r>
              <a:t/>
            </a:r>
            <a:endParaRPr>
              <a:solidFill>
                <a:schemeClr val="accent1"/>
              </a:solidFill>
            </a:endParaRPr>
          </a:p>
        </p:txBody>
      </p:sp>
      <p:sp>
        <p:nvSpPr>
          <p:cNvPr id="186" name="Google Shape;186;p34"/>
          <p:cNvSpPr txBox="1"/>
          <p:nvPr>
            <p:ph idx="1" type="subTitle"/>
          </p:nvPr>
        </p:nvSpPr>
        <p:spPr>
          <a:xfrm>
            <a:off x="381488" y="2571750"/>
            <a:ext cx="5694000" cy="3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accent1"/>
                </a:solidFill>
              </a:rPr>
              <a:t>ALI JAFFAR</a:t>
            </a:r>
            <a:endParaRPr sz="1700">
              <a:solidFill>
                <a:schemeClr val="accent1"/>
              </a:solidFill>
            </a:endParaRPr>
          </a:p>
          <a:p>
            <a:pPr indent="0" lvl="0" marL="0" rtl="0" algn="l">
              <a:spcBef>
                <a:spcPts val="0"/>
              </a:spcBef>
              <a:spcAft>
                <a:spcPts val="0"/>
              </a:spcAft>
              <a:buNone/>
            </a:pPr>
            <a:r>
              <a:rPr lang="en" sz="1700">
                <a:solidFill>
                  <a:schemeClr val="accent1"/>
                </a:solidFill>
              </a:rPr>
              <a:t>06/01/2021</a:t>
            </a:r>
            <a:endParaRPr sz="1700">
              <a:solidFill>
                <a:schemeClr val="accent1"/>
              </a:solidFill>
            </a:endParaRPr>
          </a:p>
        </p:txBody>
      </p:sp>
      <p:grpSp>
        <p:nvGrpSpPr>
          <p:cNvPr id="187" name="Google Shape;187;p34"/>
          <p:cNvGrpSpPr/>
          <p:nvPr/>
        </p:nvGrpSpPr>
        <p:grpSpPr>
          <a:xfrm>
            <a:off x="-1765072" y="2664807"/>
            <a:ext cx="10787812" cy="3283202"/>
            <a:chOff x="711150" y="1559663"/>
            <a:chExt cx="7721575" cy="2350013"/>
          </a:xfrm>
        </p:grpSpPr>
        <p:sp>
          <p:nvSpPr>
            <p:cNvPr id="188" name="Google Shape;188;p34"/>
            <p:cNvSpPr/>
            <p:nvPr/>
          </p:nvSpPr>
          <p:spPr>
            <a:xfrm>
              <a:off x="711150" y="1595125"/>
              <a:ext cx="7721575" cy="2314550"/>
            </a:xfrm>
            <a:custGeom>
              <a:rect b="b" l="l" r="r" t="t"/>
              <a:pathLst>
                <a:path extrusionOk="0" h="92582" w="308863">
                  <a:moveTo>
                    <a:pt x="0" y="92445"/>
                  </a:moveTo>
                  <a:lnTo>
                    <a:pt x="24529" y="34740"/>
                  </a:lnTo>
                  <a:lnTo>
                    <a:pt x="73382" y="80857"/>
                  </a:lnTo>
                  <a:lnTo>
                    <a:pt x="97740" y="23146"/>
                  </a:lnTo>
                  <a:lnTo>
                    <a:pt x="122133" y="46302"/>
                  </a:lnTo>
                  <a:lnTo>
                    <a:pt x="146543" y="0"/>
                  </a:lnTo>
                  <a:lnTo>
                    <a:pt x="195411" y="69356"/>
                  </a:lnTo>
                  <a:lnTo>
                    <a:pt x="219734" y="57794"/>
                  </a:lnTo>
                  <a:lnTo>
                    <a:pt x="244161" y="80952"/>
                  </a:lnTo>
                  <a:lnTo>
                    <a:pt x="268621" y="11652"/>
                  </a:lnTo>
                  <a:lnTo>
                    <a:pt x="293020" y="44"/>
                  </a:lnTo>
                  <a:lnTo>
                    <a:pt x="308863" y="92582"/>
                  </a:lnTo>
                </a:path>
              </a:pathLst>
            </a:custGeom>
            <a:noFill/>
            <a:ln cap="flat" cmpd="sng" w="19050">
              <a:solidFill>
                <a:schemeClr val="accent1"/>
              </a:solidFill>
              <a:prstDash val="solid"/>
              <a:round/>
              <a:headEnd len="med" w="med" type="none"/>
              <a:tailEnd len="med" w="med" type="none"/>
            </a:ln>
          </p:spPr>
        </p:sp>
        <p:sp>
          <p:nvSpPr>
            <p:cNvPr id="189" name="Google Shape;189;p34"/>
            <p:cNvSpPr/>
            <p:nvPr/>
          </p:nvSpPr>
          <p:spPr>
            <a:xfrm>
              <a:off x="1287538" y="2426363"/>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4"/>
            <p:cNvSpPr/>
            <p:nvPr/>
          </p:nvSpPr>
          <p:spPr>
            <a:xfrm>
              <a:off x="1897863" y="3003575"/>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4"/>
            <p:cNvSpPr/>
            <p:nvPr/>
          </p:nvSpPr>
          <p:spPr>
            <a:xfrm>
              <a:off x="2508163" y="3580788"/>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4"/>
            <p:cNvSpPr/>
            <p:nvPr/>
          </p:nvSpPr>
          <p:spPr>
            <a:xfrm>
              <a:off x="3118475" y="2137738"/>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4"/>
            <p:cNvSpPr/>
            <p:nvPr/>
          </p:nvSpPr>
          <p:spPr>
            <a:xfrm>
              <a:off x="3728788" y="2714950"/>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4"/>
            <p:cNvSpPr/>
            <p:nvPr/>
          </p:nvSpPr>
          <p:spPr>
            <a:xfrm>
              <a:off x="4339088" y="1559938"/>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4"/>
            <p:cNvSpPr/>
            <p:nvPr/>
          </p:nvSpPr>
          <p:spPr>
            <a:xfrm>
              <a:off x="4949400" y="2426363"/>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4"/>
            <p:cNvSpPr/>
            <p:nvPr/>
          </p:nvSpPr>
          <p:spPr>
            <a:xfrm>
              <a:off x="5559713" y="3292175"/>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4"/>
            <p:cNvSpPr/>
            <p:nvPr/>
          </p:nvSpPr>
          <p:spPr>
            <a:xfrm>
              <a:off x="6170025" y="3006938"/>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4"/>
            <p:cNvSpPr/>
            <p:nvPr/>
          </p:nvSpPr>
          <p:spPr>
            <a:xfrm>
              <a:off x="6780338" y="3580775"/>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4"/>
            <p:cNvSpPr/>
            <p:nvPr/>
          </p:nvSpPr>
          <p:spPr>
            <a:xfrm>
              <a:off x="7390650" y="1849138"/>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4"/>
            <p:cNvSpPr/>
            <p:nvPr/>
          </p:nvSpPr>
          <p:spPr>
            <a:xfrm>
              <a:off x="8006675" y="1559663"/>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 name="Google Shape;201;p34"/>
          <p:cNvGrpSpPr/>
          <p:nvPr/>
        </p:nvGrpSpPr>
        <p:grpSpPr>
          <a:xfrm>
            <a:off x="-823039" y="2664804"/>
            <a:ext cx="10790078" cy="2519041"/>
            <a:chOff x="710288" y="2137750"/>
            <a:chExt cx="7723197" cy="1803050"/>
          </a:xfrm>
        </p:grpSpPr>
        <p:sp>
          <p:nvSpPr>
            <p:cNvPr id="202" name="Google Shape;202;p34"/>
            <p:cNvSpPr/>
            <p:nvPr/>
          </p:nvSpPr>
          <p:spPr>
            <a:xfrm>
              <a:off x="710288" y="2172905"/>
              <a:ext cx="7723197" cy="1739465"/>
            </a:xfrm>
            <a:custGeom>
              <a:rect b="b" l="l" r="r" t="t"/>
              <a:pathLst>
                <a:path extrusionOk="0" h="48295" w="214429">
                  <a:moveTo>
                    <a:pt x="0" y="48101"/>
                  </a:moveTo>
                  <a:lnTo>
                    <a:pt x="17026" y="32099"/>
                  </a:lnTo>
                  <a:lnTo>
                    <a:pt x="33957" y="40100"/>
                  </a:lnTo>
                  <a:lnTo>
                    <a:pt x="50912" y="8072"/>
                  </a:lnTo>
                  <a:lnTo>
                    <a:pt x="67890" y="48077"/>
                  </a:lnTo>
                  <a:lnTo>
                    <a:pt x="84797" y="24003"/>
                  </a:lnTo>
                  <a:lnTo>
                    <a:pt x="101751" y="32099"/>
                  </a:lnTo>
                  <a:lnTo>
                    <a:pt x="118658" y="24122"/>
                  </a:lnTo>
                  <a:lnTo>
                    <a:pt x="135613" y="8025"/>
                  </a:lnTo>
                  <a:lnTo>
                    <a:pt x="152591" y="0"/>
                  </a:lnTo>
                  <a:lnTo>
                    <a:pt x="169522" y="24098"/>
                  </a:lnTo>
                  <a:lnTo>
                    <a:pt x="186500" y="32194"/>
                  </a:lnTo>
                  <a:lnTo>
                    <a:pt x="203611" y="16042"/>
                  </a:lnTo>
                  <a:lnTo>
                    <a:pt x="214429" y="48295"/>
                  </a:lnTo>
                </a:path>
              </a:pathLst>
            </a:custGeom>
            <a:noFill/>
            <a:ln cap="flat" cmpd="sng" w="19050">
              <a:solidFill>
                <a:schemeClr val="accent3"/>
              </a:solidFill>
              <a:prstDash val="solid"/>
              <a:round/>
              <a:headEnd len="med" w="med" type="none"/>
              <a:tailEnd len="med" w="med" type="none"/>
            </a:ln>
          </p:spPr>
        </p:sp>
        <p:sp>
          <p:nvSpPr>
            <p:cNvPr id="203" name="Google Shape;203;p34"/>
            <p:cNvSpPr/>
            <p:nvPr/>
          </p:nvSpPr>
          <p:spPr>
            <a:xfrm>
              <a:off x="8000975" y="2718588"/>
              <a:ext cx="71400" cy="71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4"/>
            <p:cNvSpPr/>
            <p:nvPr/>
          </p:nvSpPr>
          <p:spPr>
            <a:xfrm>
              <a:off x="7390663" y="3292175"/>
              <a:ext cx="71400" cy="71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4"/>
            <p:cNvSpPr/>
            <p:nvPr/>
          </p:nvSpPr>
          <p:spPr>
            <a:xfrm>
              <a:off x="6780325" y="3003575"/>
              <a:ext cx="71400" cy="71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4"/>
            <p:cNvSpPr/>
            <p:nvPr/>
          </p:nvSpPr>
          <p:spPr>
            <a:xfrm>
              <a:off x="6170038" y="2137750"/>
              <a:ext cx="71400" cy="71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4"/>
            <p:cNvSpPr/>
            <p:nvPr/>
          </p:nvSpPr>
          <p:spPr>
            <a:xfrm>
              <a:off x="5559700" y="2426363"/>
              <a:ext cx="71400" cy="71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4"/>
            <p:cNvSpPr/>
            <p:nvPr/>
          </p:nvSpPr>
          <p:spPr>
            <a:xfrm>
              <a:off x="4949413" y="3006938"/>
              <a:ext cx="71400" cy="71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4"/>
            <p:cNvSpPr/>
            <p:nvPr/>
          </p:nvSpPr>
          <p:spPr>
            <a:xfrm>
              <a:off x="4339088" y="3292175"/>
              <a:ext cx="71400" cy="71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4"/>
            <p:cNvSpPr/>
            <p:nvPr/>
          </p:nvSpPr>
          <p:spPr>
            <a:xfrm>
              <a:off x="3728775" y="3003575"/>
              <a:ext cx="71400" cy="71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4"/>
            <p:cNvSpPr/>
            <p:nvPr/>
          </p:nvSpPr>
          <p:spPr>
            <a:xfrm>
              <a:off x="3118475" y="3869400"/>
              <a:ext cx="71400" cy="71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4"/>
            <p:cNvSpPr/>
            <p:nvPr/>
          </p:nvSpPr>
          <p:spPr>
            <a:xfrm>
              <a:off x="2508163" y="2426363"/>
              <a:ext cx="71400" cy="71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4"/>
            <p:cNvSpPr/>
            <p:nvPr/>
          </p:nvSpPr>
          <p:spPr>
            <a:xfrm>
              <a:off x="1897850" y="3580775"/>
              <a:ext cx="71400" cy="71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4"/>
            <p:cNvSpPr/>
            <p:nvPr/>
          </p:nvSpPr>
          <p:spPr>
            <a:xfrm>
              <a:off x="1287538" y="3292188"/>
              <a:ext cx="71400" cy="71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 name="Google Shape;215;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0" name="Shape 310"/>
        <p:cNvGrpSpPr/>
        <p:nvPr/>
      </p:nvGrpSpPr>
      <p:grpSpPr>
        <a:xfrm>
          <a:off x="0" y="0"/>
          <a:ext cx="0" cy="0"/>
          <a:chOff x="0" y="0"/>
          <a:chExt cx="0" cy="0"/>
        </a:xfrm>
      </p:grpSpPr>
      <p:sp>
        <p:nvSpPr>
          <p:cNvPr id="311" name="Google Shape;311;p43"/>
          <p:cNvSpPr/>
          <p:nvPr/>
        </p:nvSpPr>
        <p:spPr>
          <a:xfrm>
            <a:off x="7396225" y="25"/>
            <a:ext cx="17385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3"/>
          <p:cNvSpPr/>
          <p:nvPr/>
        </p:nvSpPr>
        <p:spPr>
          <a:xfrm>
            <a:off x="720000" y="540000"/>
            <a:ext cx="3310200" cy="1568100"/>
          </a:xfrm>
          <a:prstGeom prst="rect">
            <a:avLst/>
          </a:prstGeom>
          <a:solidFill>
            <a:schemeClr val="accent1">
              <a:alpha val="617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3"/>
          <p:cNvSpPr txBox="1"/>
          <p:nvPr>
            <p:ph type="ctrTitle"/>
          </p:nvPr>
        </p:nvSpPr>
        <p:spPr>
          <a:xfrm>
            <a:off x="769725" y="1310050"/>
            <a:ext cx="3430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Data preprocessing </a:t>
            </a:r>
            <a:endParaRPr>
              <a:solidFill>
                <a:schemeClr val="lt1"/>
              </a:solidFill>
            </a:endParaRPr>
          </a:p>
        </p:txBody>
      </p:sp>
      <p:sp>
        <p:nvSpPr>
          <p:cNvPr id="314" name="Google Shape;314;p43"/>
          <p:cNvSpPr txBox="1"/>
          <p:nvPr>
            <p:ph idx="2" type="title"/>
          </p:nvPr>
        </p:nvSpPr>
        <p:spPr>
          <a:xfrm rot="5400000">
            <a:off x="7142178" y="3570226"/>
            <a:ext cx="17388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rPr>
              <a:t>03</a:t>
            </a:r>
            <a:endParaRPr>
              <a:solidFill>
                <a:schemeClr val="lt1"/>
              </a:solidFill>
            </a:endParaRPr>
          </a:p>
        </p:txBody>
      </p:sp>
      <p:sp>
        <p:nvSpPr>
          <p:cNvPr id="315" name="Google Shape;315;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19" name="Shape 319"/>
        <p:cNvGrpSpPr/>
        <p:nvPr/>
      </p:nvGrpSpPr>
      <p:grpSpPr>
        <a:xfrm>
          <a:off x="0" y="0"/>
          <a:ext cx="0" cy="0"/>
          <a:chOff x="0" y="0"/>
          <a:chExt cx="0" cy="0"/>
        </a:xfrm>
      </p:grpSpPr>
      <p:sp>
        <p:nvSpPr>
          <p:cNvPr id="320" name="Google Shape;320;p44"/>
          <p:cNvSpPr/>
          <p:nvPr/>
        </p:nvSpPr>
        <p:spPr>
          <a:xfrm flipH="1" rot="-5400000">
            <a:off x="-957850" y="957900"/>
            <a:ext cx="5140800" cy="3225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4"/>
          <p:cNvSpPr txBox="1"/>
          <p:nvPr>
            <p:ph idx="2" type="title"/>
          </p:nvPr>
        </p:nvSpPr>
        <p:spPr>
          <a:xfrm>
            <a:off x="2023000" y="578000"/>
            <a:ext cx="1067100" cy="42597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sz="1800">
                <a:solidFill>
                  <a:schemeClr val="lt1"/>
                </a:solidFill>
              </a:rPr>
              <a:t>a.</a:t>
            </a:r>
            <a:endParaRPr sz="1800">
              <a:solidFill>
                <a:schemeClr val="lt1"/>
              </a:solidFill>
            </a:endParaRPr>
          </a:p>
          <a:p>
            <a:pPr indent="0" lvl="0" marL="0" rtl="0" algn="l">
              <a:spcBef>
                <a:spcPts val="1000"/>
              </a:spcBef>
              <a:spcAft>
                <a:spcPts val="0"/>
              </a:spcAft>
              <a:buNone/>
            </a:pPr>
            <a:r>
              <a:rPr lang="en" sz="1800">
                <a:solidFill>
                  <a:schemeClr val="lt1"/>
                </a:solidFill>
              </a:rPr>
              <a:t>b.</a:t>
            </a:r>
            <a:endParaRPr sz="1800">
              <a:solidFill>
                <a:schemeClr val="lt1"/>
              </a:solidFill>
            </a:endParaRPr>
          </a:p>
          <a:p>
            <a:pPr indent="0" lvl="0" marL="0" rtl="0" algn="l">
              <a:spcBef>
                <a:spcPts val="1000"/>
              </a:spcBef>
              <a:spcAft>
                <a:spcPts val="0"/>
              </a:spcAft>
              <a:buNone/>
            </a:pPr>
            <a:r>
              <a:rPr lang="en" sz="1800">
                <a:solidFill>
                  <a:schemeClr val="lt1"/>
                </a:solidFill>
              </a:rPr>
              <a:t>c.</a:t>
            </a:r>
            <a:endParaRPr sz="1800">
              <a:solidFill>
                <a:schemeClr val="lt1"/>
              </a:solidFill>
            </a:endParaRPr>
          </a:p>
          <a:p>
            <a:pPr indent="0" lvl="0" marL="0" rtl="0" algn="l">
              <a:spcBef>
                <a:spcPts val="1000"/>
              </a:spcBef>
              <a:spcAft>
                <a:spcPts val="0"/>
              </a:spcAft>
              <a:buNone/>
            </a:pPr>
            <a:r>
              <a:t/>
            </a:r>
            <a:endParaRPr sz="1800">
              <a:solidFill>
                <a:schemeClr val="lt1"/>
              </a:solidFill>
            </a:endParaRPr>
          </a:p>
          <a:p>
            <a:pPr indent="0" lvl="0" marL="0" rtl="0" algn="l">
              <a:spcBef>
                <a:spcPts val="0"/>
              </a:spcBef>
              <a:spcAft>
                <a:spcPts val="0"/>
              </a:spcAft>
              <a:buNone/>
            </a:pPr>
            <a:r>
              <a:t/>
            </a:r>
            <a:endParaRPr>
              <a:solidFill>
                <a:schemeClr val="lt1"/>
              </a:solidFill>
            </a:endParaRPr>
          </a:p>
        </p:txBody>
      </p:sp>
      <p:sp>
        <p:nvSpPr>
          <p:cNvPr id="322" name="Google Shape;322;p44"/>
          <p:cNvSpPr txBox="1"/>
          <p:nvPr>
            <p:ph idx="3" type="ctrTitle"/>
          </p:nvPr>
        </p:nvSpPr>
        <p:spPr>
          <a:xfrm>
            <a:off x="3225050" y="318775"/>
            <a:ext cx="5607000" cy="4176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r>
              <a:t/>
            </a:r>
            <a:endParaRPr sz="1800"/>
          </a:p>
          <a:p>
            <a:pPr indent="0" lvl="0" marL="0" rtl="0" algn="l">
              <a:lnSpc>
                <a:spcPct val="115000"/>
              </a:lnSpc>
              <a:spcBef>
                <a:spcPts val="0"/>
              </a:spcBef>
              <a:spcAft>
                <a:spcPts val="0"/>
              </a:spcAft>
              <a:buNone/>
            </a:pPr>
            <a:r>
              <a:rPr lang="en" sz="1800"/>
              <a:t>Data aggregation</a:t>
            </a:r>
            <a:endParaRPr sz="1800"/>
          </a:p>
          <a:p>
            <a:pPr indent="0" lvl="0" marL="0" rtl="0" algn="l">
              <a:lnSpc>
                <a:spcPct val="115000"/>
              </a:lnSpc>
              <a:spcBef>
                <a:spcPts val="0"/>
              </a:spcBef>
              <a:spcAft>
                <a:spcPts val="0"/>
              </a:spcAft>
              <a:buNone/>
            </a:pPr>
            <a:r>
              <a:rPr lang="en" sz="1800"/>
              <a:t>Cleaning</a:t>
            </a:r>
            <a:endParaRPr sz="1800"/>
          </a:p>
          <a:p>
            <a:pPr indent="0" lvl="0" marL="0" rtl="0" algn="l">
              <a:lnSpc>
                <a:spcPct val="115000"/>
              </a:lnSpc>
              <a:spcBef>
                <a:spcPts val="0"/>
              </a:spcBef>
              <a:spcAft>
                <a:spcPts val="0"/>
              </a:spcAft>
              <a:buNone/>
            </a:pPr>
            <a:r>
              <a:rPr lang="en" sz="1800"/>
              <a:t>Imputation</a:t>
            </a:r>
            <a:endParaRPr sz="1800"/>
          </a:p>
          <a:p>
            <a:pPr indent="0" lvl="0" marL="0" marR="0" rtl="0" algn="l">
              <a:lnSpc>
                <a:spcPct val="100000"/>
              </a:lnSpc>
              <a:spcBef>
                <a:spcPts val="1000"/>
              </a:spcBef>
              <a:spcAft>
                <a:spcPts val="0"/>
              </a:spcAft>
              <a:buNone/>
            </a:pPr>
            <a:r>
              <a:t/>
            </a:r>
            <a:endParaRPr sz="1800"/>
          </a:p>
          <a:p>
            <a:pPr indent="0" lvl="0" marL="0" rtl="0" algn="l">
              <a:spcBef>
                <a:spcPts val="0"/>
              </a:spcBef>
              <a:spcAft>
                <a:spcPts val="0"/>
              </a:spcAft>
              <a:buNone/>
            </a:pPr>
            <a:r>
              <a:t/>
            </a:r>
            <a:endParaRPr/>
          </a:p>
        </p:txBody>
      </p:sp>
      <p:sp>
        <p:nvSpPr>
          <p:cNvPr id="323" name="Google Shape;323;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5"/>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t>Data aggregation </a:t>
            </a:r>
            <a:endParaRPr/>
          </a:p>
        </p:txBody>
      </p:sp>
      <p:sp>
        <p:nvSpPr>
          <p:cNvPr id="329" name="Google Shape;329;p45"/>
          <p:cNvSpPr txBox="1"/>
          <p:nvPr>
            <p:ph idx="4294967295" type="subTitle"/>
          </p:nvPr>
        </p:nvSpPr>
        <p:spPr>
          <a:xfrm flipH="1">
            <a:off x="629450" y="91200"/>
            <a:ext cx="6410100" cy="40242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chemeClr val="accent1"/>
              </a:buClr>
              <a:buSzPts val="1000"/>
              <a:buFont typeface="Catamaran Medium"/>
              <a:buAutoNum type="arabicPeriod"/>
            </a:pPr>
            <a:r>
              <a:rPr lang="en" sz="1000"/>
              <a:t>In df 16 the location hold the latitude , longitude , address  that DF15 has. We will extrapolate them</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292100" lvl="0" marL="457200" rtl="0" algn="l">
              <a:spcBef>
                <a:spcPts val="0"/>
              </a:spcBef>
              <a:spcAft>
                <a:spcPts val="0"/>
              </a:spcAft>
              <a:buClr>
                <a:schemeClr val="accent1"/>
              </a:buClr>
              <a:buSzPts val="1000"/>
              <a:buFont typeface="Catamaran Medium"/>
              <a:buAutoNum type="arabicPeriod"/>
            </a:pPr>
            <a:r>
              <a:rPr lang="en" sz="1000"/>
              <a:t>See what is in the data of the column</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292100" lvl="0" marL="457200" rtl="0" algn="l">
              <a:spcBef>
                <a:spcPts val="0"/>
              </a:spcBef>
              <a:spcAft>
                <a:spcPts val="0"/>
              </a:spcAft>
              <a:buClr>
                <a:schemeClr val="accent1"/>
              </a:buClr>
              <a:buSzPts val="1000"/>
              <a:buFont typeface="Catamaran Medium"/>
              <a:buAutoNum type="arabicPeriod"/>
            </a:pPr>
            <a:r>
              <a:t/>
            </a:r>
            <a:endParaRPr sz="1000"/>
          </a:p>
          <a:p>
            <a:pPr indent="0" lvl="0" marL="0" rtl="0" algn="l">
              <a:lnSpc>
                <a:spcPct val="115000"/>
              </a:lnSpc>
              <a:spcBef>
                <a:spcPts val="0"/>
              </a:spcBef>
              <a:spcAft>
                <a:spcPts val="1600"/>
              </a:spcAft>
              <a:buNone/>
            </a:pPr>
            <a:r>
              <a:t/>
            </a:r>
            <a:endParaRPr sz="1000"/>
          </a:p>
        </p:txBody>
      </p:sp>
      <p:sp>
        <p:nvSpPr>
          <p:cNvPr id="330" name="Google Shape;330;p45"/>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1" name="Google Shape;331;p45"/>
          <p:cNvPicPr preferRelativeResize="0"/>
          <p:nvPr/>
        </p:nvPicPr>
        <p:blipFill>
          <a:blip r:embed="rId3">
            <a:alphaModFix/>
          </a:blip>
          <a:stretch>
            <a:fillRect/>
          </a:stretch>
        </p:blipFill>
        <p:spPr>
          <a:xfrm>
            <a:off x="629445" y="423870"/>
            <a:ext cx="5538001" cy="1392075"/>
          </a:xfrm>
          <a:prstGeom prst="rect">
            <a:avLst/>
          </a:prstGeom>
          <a:noFill/>
          <a:ln>
            <a:noFill/>
          </a:ln>
        </p:spPr>
      </p:pic>
      <p:pic>
        <p:nvPicPr>
          <p:cNvPr id="332" name="Google Shape;332;p45"/>
          <p:cNvPicPr preferRelativeResize="0"/>
          <p:nvPr/>
        </p:nvPicPr>
        <p:blipFill>
          <a:blip r:embed="rId4">
            <a:alphaModFix/>
          </a:blip>
          <a:stretch>
            <a:fillRect/>
          </a:stretch>
        </p:blipFill>
        <p:spPr>
          <a:xfrm>
            <a:off x="523996" y="2085975"/>
            <a:ext cx="5689649" cy="548400"/>
          </a:xfrm>
          <a:prstGeom prst="rect">
            <a:avLst/>
          </a:prstGeom>
          <a:noFill/>
          <a:ln>
            <a:noFill/>
          </a:ln>
        </p:spPr>
      </p:pic>
      <p:pic>
        <p:nvPicPr>
          <p:cNvPr id="333" name="Google Shape;333;p45"/>
          <p:cNvPicPr preferRelativeResize="0"/>
          <p:nvPr/>
        </p:nvPicPr>
        <p:blipFill>
          <a:blip r:embed="rId5">
            <a:alphaModFix/>
          </a:blip>
          <a:stretch>
            <a:fillRect/>
          </a:stretch>
        </p:blipFill>
        <p:spPr>
          <a:xfrm>
            <a:off x="524000" y="2904400"/>
            <a:ext cx="5193510" cy="2196850"/>
          </a:xfrm>
          <a:prstGeom prst="rect">
            <a:avLst/>
          </a:prstGeom>
          <a:noFill/>
          <a:ln>
            <a:noFill/>
          </a:ln>
        </p:spPr>
      </p:pic>
      <p:sp>
        <p:nvSpPr>
          <p:cNvPr id="334" name="Google Shape;334;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6"/>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t>Data Cleaning and imputing</a:t>
            </a:r>
            <a:endParaRPr/>
          </a:p>
        </p:txBody>
      </p:sp>
      <p:sp>
        <p:nvSpPr>
          <p:cNvPr id="340" name="Google Shape;340;p46"/>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6"/>
          <p:cNvSpPr txBox="1"/>
          <p:nvPr/>
        </p:nvSpPr>
        <p:spPr>
          <a:xfrm>
            <a:off x="738775" y="594025"/>
            <a:ext cx="73413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tamaran Light"/>
              <a:ea typeface="Catamaran Light"/>
              <a:cs typeface="Catamaran Light"/>
              <a:sym typeface="Catamaran Light"/>
            </a:endParaRPr>
          </a:p>
          <a:p>
            <a:pPr indent="-317500" lvl="0" marL="457200" rtl="0" algn="l">
              <a:spcBef>
                <a:spcPts val="0"/>
              </a:spcBef>
              <a:spcAft>
                <a:spcPts val="0"/>
              </a:spcAft>
              <a:buSzPts val="1400"/>
              <a:buFont typeface="Catamaran Light"/>
              <a:buChar char="●"/>
            </a:pPr>
            <a:r>
              <a:rPr lang="en">
                <a:latin typeface="Catamaran Light"/>
                <a:ea typeface="Catamaran Light"/>
                <a:cs typeface="Catamaran Light"/>
                <a:sym typeface="Catamaran Light"/>
              </a:rPr>
              <a:t>Combination of the 2 datas</a:t>
            </a:r>
            <a:endParaRPr>
              <a:latin typeface="Catamaran Light"/>
              <a:ea typeface="Catamaran Light"/>
              <a:cs typeface="Catamaran Light"/>
              <a:sym typeface="Catamaran Light"/>
            </a:endParaRPr>
          </a:p>
          <a:p>
            <a:pPr indent="-317500" lvl="1" marL="914400" rtl="0" algn="l">
              <a:spcBef>
                <a:spcPts val="0"/>
              </a:spcBef>
              <a:spcAft>
                <a:spcPts val="0"/>
              </a:spcAft>
              <a:buSzPts val="1400"/>
              <a:buFont typeface="Catamaran Light"/>
              <a:buChar char="○"/>
            </a:pPr>
            <a:r>
              <a:rPr lang="en">
                <a:latin typeface="Catamaran Light"/>
                <a:ea typeface="Catamaran Light"/>
                <a:cs typeface="Catamaran Light"/>
                <a:sym typeface="Catamaran Light"/>
              </a:rPr>
              <a:t>Rename all columns that are the same but written differently</a:t>
            </a:r>
            <a:endParaRPr>
              <a:latin typeface="Catamaran Light"/>
              <a:ea typeface="Catamaran Light"/>
              <a:cs typeface="Catamaran Light"/>
              <a:sym typeface="Catamaran Light"/>
            </a:endParaRPr>
          </a:p>
          <a:p>
            <a:pPr indent="-317500" lvl="1" marL="914400" rtl="0" algn="l">
              <a:spcBef>
                <a:spcPts val="0"/>
              </a:spcBef>
              <a:spcAft>
                <a:spcPts val="0"/>
              </a:spcAft>
              <a:buSzPts val="1400"/>
              <a:buFont typeface="Catamaran Light"/>
              <a:buChar char="○"/>
            </a:pPr>
            <a:r>
              <a:rPr lang="en">
                <a:latin typeface="Catamaran Light"/>
                <a:ea typeface="Catamaran Light"/>
                <a:cs typeface="Catamaran Light"/>
                <a:sym typeface="Catamaran Light"/>
              </a:rPr>
              <a:t>Keep Categories  in the row “Building Type”that we need: 'CAMPUS','NONRESIDENTIAL','NONRESIDENTIAL COS','SPS-DISTRICT K-12' </a:t>
            </a:r>
            <a:endParaRPr>
              <a:latin typeface="Catamaran Light"/>
              <a:ea typeface="Catamaran Light"/>
              <a:cs typeface="Catamaran Light"/>
              <a:sym typeface="Catamaran Light"/>
            </a:endParaRPr>
          </a:p>
          <a:p>
            <a:pPr indent="-317500" lvl="1" marL="914400" rtl="0" algn="l">
              <a:spcBef>
                <a:spcPts val="0"/>
              </a:spcBef>
              <a:spcAft>
                <a:spcPts val="0"/>
              </a:spcAft>
              <a:buSzPts val="1400"/>
              <a:buFont typeface="Catamaran Light"/>
              <a:buChar char="○"/>
            </a:pPr>
            <a:r>
              <a:rPr lang="en">
                <a:latin typeface="Catamaran Light"/>
                <a:ea typeface="Catamaran Light"/>
                <a:cs typeface="Catamaran Light"/>
                <a:sym typeface="Catamaran Light"/>
              </a:rPr>
              <a:t>Remove any Doubles</a:t>
            </a:r>
            <a:endParaRPr>
              <a:latin typeface="Catamaran Light"/>
              <a:ea typeface="Catamaran Light"/>
              <a:cs typeface="Catamaran Light"/>
              <a:sym typeface="Catamaran Light"/>
            </a:endParaRPr>
          </a:p>
          <a:p>
            <a:pPr indent="-317500" lvl="1" marL="914400" rtl="0" algn="l">
              <a:spcBef>
                <a:spcPts val="0"/>
              </a:spcBef>
              <a:spcAft>
                <a:spcPts val="0"/>
              </a:spcAft>
              <a:buSzPts val="1400"/>
              <a:buFont typeface="Catamaran Light"/>
              <a:buChar char="○"/>
            </a:pPr>
            <a:r>
              <a:rPr lang="en">
                <a:latin typeface="Catamaran Light"/>
                <a:ea typeface="Catamaran Light"/>
                <a:cs typeface="Catamaran Light"/>
                <a:sym typeface="Catamaran Light"/>
              </a:rPr>
              <a:t>Convert </a:t>
            </a:r>
            <a:r>
              <a:rPr lang="en">
                <a:latin typeface="Catamaran Light"/>
                <a:ea typeface="Catamaran Light"/>
                <a:cs typeface="Catamaran Light"/>
                <a:sym typeface="Catamaran Light"/>
              </a:rPr>
              <a:t>negative data into positive data</a:t>
            </a:r>
            <a:endParaRPr>
              <a:latin typeface="Catamaran Light"/>
              <a:ea typeface="Catamaran Light"/>
              <a:cs typeface="Catamaran Light"/>
              <a:sym typeface="Catamaran Light"/>
            </a:endParaRPr>
          </a:p>
          <a:p>
            <a:pPr indent="-317500" lvl="1" marL="914400" rtl="0" algn="l">
              <a:spcBef>
                <a:spcPts val="0"/>
              </a:spcBef>
              <a:spcAft>
                <a:spcPts val="0"/>
              </a:spcAft>
              <a:buSzPts val="1400"/>
              <a:buFont typeface="Catamaran Light"/>
              <a:buChar char="○"/>
            </a:pPr>
            <a:r>
              <a:rPr lang="en">
                <a:latin typeface="Catamaran Light"/>
                <a:ea typeface="Catamaran Light"/>
                <a:cs typeface="Catamaran Light"/>
                <a:sym typeface="Catamaran Light"/>
              </a:rPr>
              <a:t>Dropping columns that we do not need :</a:t>
            </a:r>
            <a:r>
              <a:rPr lang="en">
                <a:latin typeface="Catamaran Light"/>
                <a:ea typeface="Catamaran Light"/>
                <a:cs typeface="Catamaran Light"/>
                <a:sym typeface="Catamaran Light"/>
              </a:rPr>
              <a:t>  "Site_EUIWN_SF","Source_EUI_SF","Source_EUIWN_SF","SiteEnergy_UseWN_total"</a:t>
            </a:r>
            <a:endParaRPr>
              <a:latin typeface="Catamaran Light"/>
              <a:ea typeface="Catamaran Light"/>
              <a:cs typeface="Catamaran Light"/>
              <a:sym typeface="Catamaran Light"/>
            </a:endParaRPr>
          </a:p>
          <a:p>
            <a:pPr indent="-317500" lvl="1" marL="914400" rtl="0" algn="l">
              <a:spcBef>
                <a:spcPts val="0"/>
              </a:spcBef>
              <a:spcAft>
                <a:spcPts val="0"/>
              </a:spcAft>
              <a:buSzPts val="1400"/>
              <a:buFont typeface="Catamaran Light"/>
              <a:buChar char="○"/>
            </a:pPr>
            <a:r>
              <a:rPr lang="en">
                <a:latin typeface="Catamaran Light"/>
                <a:ea typeface="Catamaran Light"/>
                <a:cs typeface="Catamaran Light"/>
                <a:sym typeface="Catamaran Light"/>
              </a:rPr>
              <a:t>Create virtual datas with formulas and replace original data if it’s there’s more than 10% difference from the virtual data. ( Parking, building GFA,SiteEnergy_Use_total, Emissions_CO2e, </a:t>
            </a:r>
            <a:endParaRPr>
              <a:latin typeface="Catamaran Light"/>
              <a:ea typeface="Catamaran Light"/>
              <a:cs typeface="Catamaran Light"/>
              <a:sym typeface="Catamaran Light"/>
            </a:endParaRPr>
          </a:p>
          <a:p>
            <a:pPr indent="-317500" lvl="1" marL="914400" rtl="0" algn="l">
              <a:spcBef>
                <a:spcPts val="0"/>
              </a:spcBef>
              <a:spcAft>
                <a:spcPts val="0"/>
              </a:spcAft>
              <a:buSzPts val="1400"/>
              <a:buFont typeface="Catamaran Light"/>
              <a:buChar char="○"/>
            </a:pPr>
            <a:r>
              <a:rPr lang="en">
                <a:latin typeface="Catamaran Light"/>
                <a:ea typeface="Catamaran Light"/>
                <a:cs typeface="Catamaran Light"/>
                <a:sym typeface="Catamaran Light"/>
              </a:rPr>
              <a:t>Dropping all virtual columns that we no longer need</a:t>
            </a:r>
            <a:endParaRPr>
              <a:latin typeface="Catamaran Light"/>
              <a:ea typeface="Catamaran Light"/>
              <a:cs typeface="Catamaran Light"/>
              <a:sym typeface="Catamaran Light"/>
            </a:endParaRPr>
          </a:p>
          <a:p>
            <a:pPr indent="-317500" lvl="1" marL="914400" rtl="0" algn="l">
              <a:spcBef>
                <a:spcPts val="0"/>
              </a:spcBef>
              <a:spcAft>
                <a:spcPts val="0"/>
              </a:spcAft>
              <a:buSzPts val="1400"/>
              <a:buFont typeface="Catamaran Light"/>
              <a:buChar char="○"/>
            </a:pPr>
            <a:r>
              <a:rPr lang="en">
                <a:latin typeface="Catamaran Light"/>
                <a:ea typeface="Catamaran Light"/>
                <a:cs typeface="Catamaran Light"/>
                <a:sym typeface="Catamaran Light"/>
              </a:rPr>
              <a:t>See the difference rows missing on DF 16 from DF15 and transfer those rows to DF16</a:t>
            </a:r>
            <a:endParaRPr>
              <a:latin typeface="Catamaran Light"/>
              <a:ea typeface="Catamaran Light"/>
              <a:cs typeface="Catamaran Light"/>
              <a:sym typeface="Catamaran Light"/>
            </a:endParaRPr>
          </a:p>
          <a:p>
            <a:pPr indent="-317500" lvl="1" marL="914400" rtl="0" algn="l">
              <a:spcBef>
                <a:spcPts val="0"/>
              </a:spcBef>
              <a:spcAft>
                <a:spcPts val="0"/>
              </a:spcAft>
              <a:buSzPts val="1400"/>
              <a:buFont typeface="Catamaran Light"/>
              <a:buChar char="○"/>
            </a:pPr>
            <a:r>
              <a:rPr lang="en">
                <a:latin typeface="Catamaran Light"/>
                <a:ea typeface="Catamaran Light"/>
                <a:cs typeface="Catamaran Light"/>
                <a:sym typeface="Catamaran Light"/>
              </a:rPr>
              <a:t>Fill all NA of DF16 with DF 15</a:t>
            </a:r>
            <a:endParaRPr>
              <a:latin typeface="Catamaran Light"/>
              <a:ea typeface="Catamaran Light"/>
              <a:cs typeface="Catamaran Light"/>
              <a:sym typeface="Catamaran Light"/>
            </a:endParaRPr>
          </a:p>
          <a:p>
            <a:pPr indent="-317500" lvl="0" marL="457200" rtl="0" algn="l">
              <a:spcBef>
                <a:spcPts val="0"/>
              </a:spcBef>
              <a:spcAft>
                <a:spcPts val="0"/>
              </a:spcAft>
              <a:buSzPts val="1400"/>
              <a:buFont typeface="Catamaran Light"/>
              <a:buChar char="●"/>
            </a:pPr>
            <a:r>
              <a:rPr lang="en">
                <a:latin typeface="Catamaran Light"/>
                <a:ea typeface="Catamaran Light"/>
                <a:cs typeface="Catamaran Light"/>
                <a:sym typeface="Catamaran Light"/>
              </a:rPr>
              <a:t>Use KNN imputer to fill the rest of the Data</a:t>
            </a:r>
            <a:endParaRPr>
              <a:latin typeface="Catamaran Light"/>
              <a:ea typeface="Catamaran Light"/>
              <a:cs typeface="Catamaran Light"/>
              <a:sym typeface="Catamaran Light"/>
            </a:endParaRPr>
          </a:p>
        </p:txBody>
      </p:sp>
      <p:sp>
        <p:nvSpPr>
          <p:cNvPr id="342" name="Google Shape;342;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7"/>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Virtual Data</a:t>
            </a:r>
            <a:endParaRPr sz="1800"/>
          </a:p>
        </p:txBody>
      </p:sp>
      <p:sp>
        <p:nvSpPr>
          <p:cNvPr id="348" name="Google Shape;348;p47"/>
          <p:cNvSpPr txBox="1"/>
          <p:nvPr>
            <p:ph idx="4294967295" type="subTitle"/>
          </p:nvPr>
        </p:nvSpPr>
        <p:spPr>
          <a:xfrm flipH="1">
            <a:off x="714500" y="0"/>
            <a:ext cx="6753900" cy="5143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a:p>
            <a:pPr indent="-304800" lvl="0" marL="457200" rtl="0" algn="l">
              <a:spcBef>
                <a:spcPts val="0"/>
              </a:spcBef>
              <a:spcAft>
                <a:spcPts val="0"/>
              </a:spcAft>
              <a:buClr>
                <a:schemeClr val="accent1"/>
              </a:buClr>
              <a:buSzPts val="1200"/>
              <a:buFont typeface="Catamaran Medium"/>
              <a:buAutoNum type="arabicPeriod"/>
            </a:pPr>
            <a:r>
              <a:rPr lang="en"/>
              <a:t>We discover that the Parking did not </a:t>
            </a:r>
            <a:r>
              <a:rPr lang="en"/>
              <a:t>produce</a:t>
            </a:r>
            <a:r>
              <a:rPr lang="en"/>
              <a:t> any energy usage  because the </a:t>
            </a:r>
            <a:r>
              <a:rPr lang="en"/>
              <a:t>calculator</a:t>
            </a:r>
            <a:r>
              <a:rPr lang="en"/>
              <a:t> for the GFA is done after removing the </a:t>
            </a:r>
            <a:r>
              <a:rPr lang="en"/>
              <a:t>Parking</a:t>
            </a:r>
            <a:r>
              <a:rPr lang="en"/>
              <a:t>.. The make sure the data stays as </a:t>
            </a:r>
            <a:r>
              <a:rPr lang="en"/>
              <a:t>relevant</a:t>
            </a:r>
            <a:r>
              <a:rPr lang="en"/>
              <a:t> as possible. We had to </a:t>
            </a:r>
            <a:r>
              <a:rPr lang="en"/>
              <a:t>search</a:t>
            </a:r>
            <a:r>
              <a:rPr lang="en"/>
              <a:t> all the column that hold a Parking and added it in a virtual column.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98450" lvl="0" marL="457200" rtl="0" algn="l">
              <a:spcBef>
                <a:spcPts val="0"/>
              </a:spcBef>
              <a:spcAft>
                <a:spcPts val="0"/>
              </a:spcAft>
              <a:buClr>
                <a:schemeClr val="accent1"/>
              </a:buClr>
              <a:buSzPts val="1100"/>
              <a:buFont typeface="Catamaran Medium"/>
              <a:buAutoNum type="arabicPeriod"/>
            </a:pPr>
            <a:r>
              <a:rPr lang="en"/>
              <a:t>Building, Site energy use total, Emissions:</a:t>
            </a:r>
            <a:endParaRPr/>
          </a:p>
          <a:p>
            <a:pPr indent="-298450" lvl="1" marL="914400" rtl="0" algn="l">
              <a:spcBef>
                <a:spcPts val="0"/>
              </a:spcBef>
              <a:spcAft>
                <a:spcPts val="0"/>
              </a:spcAft>
              <a:buClr>
                <a:srgbClr val="000000"/>
              </a:buClr>
              <a:buSzPts val="1100"/>
              <a:buFont typeface="Muli"/>
              <a:buAutoNum type="alphaLcPeriod"/>
            </a:pPr>
            <a:r>
              <a:rPr lang="en"/>
              <a:t>They followed each separate formula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98450" lvl="2" marL="1371600" rtl="0" algn="l">
              <a:spcBef>
                <a:spcPts val="0"/>
              </a:spcBef>
              <a:spcAft>
                <a:spcPts val="0"/>
              </a:spcAft>
              <a:buClr>
                <a:srgbClr val="000000"/>
              </a:buClr>
              <a:buSzPts val="1100"/>
              <a:buFont typeface="Muli"/>
              <a:buAutoNum type="romanLcPeriod"/>
            </a:pPr>
            <a:r>
              <a:rPr lang="en"/>
              <a:t>GFA building = total land  surface - Parking surface</a:t>
            </a:r>
            <a:endParaRPr/>
          </a:p>
          <a:p>
            <a:pPr indent="-298450" lvl="2" marL="1371600" rtl="0" algn="l">
              <a:spcBef>
                <a:spcPts val="0"/>
              </a:spcBef>
              <a:spcAft>
                <a:spcPts val="0"/>
              </a:spcAft>
              <a:buClr>
                <a:srgbClr val="000000"/>
              </a:buClr>
              <a:buSzPts val="1100"/>
              <a:buFont typeface="Muli"/>
              <a:buAutoNum type="romanLcPeriod"/>
            </a:pPr>
            <a:r>
              <a:rPr lang="en"/>
              <a:t>Site Energy usage = building size * energy per square foot</a:t>
            </a:r>
            <a:endParaRPr/>
          </a:p>
          <a:p>
            <a:pPr indent="-298450" lvl="2" marL="1371600" rtl="0" algn="l">
              <a:spcBef>
                <a:spcPts val="0"/>
              </a:spcBef>
              <a:spcAft>
                <a:spcPts val="0"/>
              </a:spcAft>
              <a:buClr>
                <a:srgbClr val="000000"/>
              </a:buClr>
              <a:buSzPts val="1100"/>
              <a:buFont typeface="Muli"/>
              <a:buAutoNum type="romanLcPeriod"/>
            </a:pPr>
            <a:r>
              <a:rPr lang="en"/>
              <a:t>We can find the emission in the internet</a:t>
            </a:r>
            <a:endParaRPr/>
          </a:p>
          <a:p>
            <a:pPr indent="0" lvl="0" marL="1371600" rtl="0" algn="l">
              <a:spcBef>
                <a:spcPts val="0"/>
              </a:spcBef>
              <a:spcAft>
                <a:spcPts val="0"/>
              </a:spcAft>
              <a:buNone/>
            </a:pPr>
            <a:r>
              <a:rPr lang="en"/>
              <a:t>Total emissions = (Steam /12.95 +  electricity/143.45689 + Gas/ 18.92833965) /1000</a:t>
            </a:r>
            <a:endParaRPr/>
          </a:p>
          <a:p>
            <a:pPr indent="-304800" lvl="0" marL="457200" rtl="0" algn="l">
              <a:spcBef>
                <a:spcPts val="0"/>
              </a:spcBef>
              <a:spcAft>
                <a:spcPts val="0"/>
              </a:spcAft>
              <a:buClr>
                <a:schemeClr val="accent1"/>
              </a:buClr>
              <a:buSzPts val="1200"/>
              <a:buFont typeface="Catamaran Medium"/>
              <a:buAutoNum type="arabicPeriod"/>
            </a:pPr>
            <a:r>
              <a:rPr lang="en"/>
              <a:t> </a:t>
            </a:r>
            <a:r>
              <a:rPr lang="en"/>
              <a:t>Compared each columns with there virtual columns I have created  current parking available with the parking we found, then replace it if there’s a 10% difference</a:t>
            </a:r>
            <a:endParaRPr/>
          </a:p>
          <a:p>
            <a:pPr indent="-298450" lvl="0" marL="457200" rtl="0" algn="l">
              <a:spcBef>
                <a:spcPts val="0"/>
              </a:spcBef>
              <a:spcAft>
                <a:spcPts val="0"/>
              </a:spcAft>
              <a:buClr>
                <a:schemeClr val="accent1"/>
              </a:buClr>
              <a:buSzPts val="1100"/>
              <a:buFont typeface="Catamaran Medium"/>
              <a:buAutoNum type="arabicPeriod"/>
            </a:pPr>
            <a:r>
              <a:rPr lang="en"/>
              <a:t>Remove all columns that are 90% empty , it means something we can’t fill with </a:t>
            </a:r>
            <a:endParaRPr/>
          </a:p>
          <a:p>
            <a:pPr indent="0" lvl="0" marL="0" rtl="0" algn="l">
              <a:lnSpc>
                <a:spcPct val="115000"/>
              </a:lnSpc>
              <a:spcBef>
                <a:spcPts val="0"/>
              </a:spcBef>
              <a:spcAft>
                <a:spcPts val="1600"/>
              </a:spcAft>
              <a:buNone/>
            </a:pPr>
            <a:r>
              <a:t/>
            </a:r>
            <a:endParaRPr/>
          </a:p>
        </p:txBody>
      </p:sp>
      <p:sp>
        <p:nvSpPr>
          <p:cNvPr id="349" name="Google Shape;349;p47"/>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0" name="Google Shape;350;p47"/>
          <p:cNvPicPr preferRelativeResize="0"/>
          <p:nvPr/>
        </p:nvPicPr>
        <p:blipFill>
          <a:blip r:embed="rId3">
            <a:alphaModFix/>
          </a:blip>
          <a:stretch>
            <a:fillRect/>
          </a:stretch>
        </p:blipFill>
        <p:spPr>
          <a:xfrm>
            <a:off x="0" y="950076"/>
            <a:ext cx="7744627" cy="939900"/>
          </a:xfrm>
          <a:prstGeom prst="rect">
            <a:avLst/>
          </a:prstGeom>
          <a:noFill/>
          <a:ln>
            <a:noFill/>
          </a:ln>
        </p:spPr>
      </p:pic>
      <p:pic>
        <p:nvPicPr>
          <p:cNvPr id="351" name="Google Shape;351;p47"/>
          <p:cNvPicPr preferRelativeResize="0"/>
          <p:nvPr/>
        </p:nvPicPr>
        <p:blipFill>
          <a:blip r:embed="rId4">
            <a:alphaModFix/>
          </a:blip>
          <a:stretch>
            <a:fillRect/>
          </a:stretch>
        </p:blipFill>
        <p:spPr>
          <a:xfrm>
            <a:off x="0" y="2395750"/>
            <a:ext cx="8415548" cy="1235650"/>
          </a:xfrm>
          <a:prstGeom prst="rect">
            <a:avLst/>
          </a:prstGeom>
          <a:noFill/>
          <a:ln>
            <a:noFill/>
          </a:ln>
        </p:spPr>
      </p:pic>
      <p:sp>
        <p:nvSpPr>
          <p:cNvPr id="352" name="Google Shape;352;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6" name="Shape 356"/>
        <p:cNvGrpSpPr/>
        <p:nvPr/>
      </p:nvGrpSpPr>
      <p:grpSpPr>
        <a:xfrm>
          <a:off x="0" y="0"/>
          <a:ext cx="0" cy="0"/>
          <a:chOff x="0" y="0"/>
          <a:chExt cx="0" cy="0"/>
        </a:xfrm>
      </p:grpSpPr>
      <p:sp>
        <p:nvSpPr>
          <p:cNvPr id="357" name="Google Shape;357;p48"/>
          <p:cNvSpPr/>
          <p:nvPr/>
        </p:nvSpPr>
        <p:spPr>
          <a:xfrm>
            <a:off x="7396225" y="25"/>
            <a:ext cx="17385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8"/>
          <p:cNvSpPr/>
          <p:nvPr/>
        </p:nvSpPr>
        <p:spPr>
          <a:xfrm>
            <a:off x="720000" y="540000"/>
            <a:ext cx="3310200" cy="1568100"/>
          </a:xfrm>
          <a:prstGeom prst="rect">
            <a:avLst/>
          </a:prstGeom>
          <a:solidFill>
            <a:schemeClr val="accent1">
              <a:alpha val="617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8"/>
          <p:cNvSpPr txBox="1"/>
          <p:nvPr>
            <p:ph type="ctrTitle"/>
          </p:nvPr>
        </p:nvSpPr>
        <p:spPr>
          <a:xfrm>
            <a:off x="769725" y="1310050"/>
            <a:ext cx="2996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Data Exploration</a:t>
            </a:r>
            <a:r>
              <a:rPr b="0" lang="en" sz="1000">
                <a:latin typeface="Catamaran Light"/>
                <a:ea typeface="Catamaran Light"/>
                <a:cs typeface="Catamaran Light"/>
                <a:sym typeface="Catamaran Light"/>
              </a:rPr>
              <a:t> </a:t>
            </a:r>
            <a:endParaRPr>
              <a:solidFill>
                <a:schemeClr val="lt1"/>
              </a:solidFill>
            </a:endParaRPr>
          </a:p>
        </p:txBody>
      </p:sp>
      <p:sp>
        <p:nvSpPr>
          <p:cNvPr id="360" name="Google Shape;360;p48"/>
          <p:cNvSpPr txBox="1"/>
          <p:nvPr>
            <p:ph idx="2" type="title"/>
          </p:nvPr>
        </p:nvSpPr>
        <p:spPr>
          <a:xfrm rot="5400000">
            <a:off x="7142178" y="3570226"/>
            <a:ext cx="17388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rPr>
              <a:t>04</a:t>
            </a:r>
            <a:endParaRPr>
              <a:solidFill>
                <a:schemeClr val="lt1"/>
              </a:solidFill>
            </a:endParaRPr>
          </a:p>
        </p:txBody>
      </p:sp>
      <p:sp>
        <p:nvSpPr>
          <p:cNvPr id="361" name="Google Shape;361;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65" name="Shape 365"/>
        <p:cNvGrpSpPr/>
        <p:nvPr/>
      </p:nvGrpSpPr>
      <p:grpSpPr>
        <a:xfrm>
          <a:off x="0" y="0"/>
          <a:ext cx="0" cy="0"/>
          <a:chOff x="0" y="0"/>
          <a:chExt cx="0" cy="0"/>
        </a:xfrm>
      </p:grpSpPr>
      <p:sp>
        <p:nvSpPr>
          <p:cNvPr id="366" name="Google Shape;366;p49"/>
          <p:cNvSpPr/>
          <p:nvPr/>
        </p:nvSpPr>
        <p:spPr>
          <a:xfrm flipH="1" rot="-5400000">
            <a:off x="-957850" y="957900"/>
            <a:ext cx="5140800" cy="3225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9"/>
          <p:cNvSpPr txBox="1"/>
          <p:nvPr>
            <p:ph idx="2" type="title"/>
          </p:nvPr>
        </p:nvSpPr>
        <p:spPr>
          <a:xfrm>
            <a:off x="2023000" y="501800"/>
            <a:ext cx="1067100" cy="42597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sz="1800">
                <a:solidFill>
                  <a:schemeClr val="lt1"/>
                </a:solidFill>
              </a:rPr>
              <a:t>a.</a:t>
            </a:r>
            <a:endParaRPr sz="1800">
              <a:solidFill>
                <a:schemeClr val="lt1"/>
              </a:solidFill>
            </a:endParaRPr>
          </a:p>
          <a:p>
            <a:pPr indent="0" lvl="0" marL="0" rtl="0" algn="l">
              <a:spcBef>
                <a:spcPts val="1000"/>
              </a:spcBef>
              <a:spcAft>
                <a:spcPts val="0"/>
              </a:spcAft>
              <a:buNone/>
            </a:pPr>
            <a:r>
              <a:rPr lang="en" sz="1800">
                <a:solidFill>
                  <a:schemeClr val="lt1"/>
                </a:solidFill>
              </a:rPr>
              <a:t>b.</a:t>
            </a:r>
            <a:endParaRPr sz="1800">
              <a:solidFill>
                <a:schemeClr val="lt1"/>
              </a:solidFill>
            </a:endParaRPr>
          </a:p>
          <a:p>
            <a:pPr indent="0" lvl="0" marL="0" rtl="0" algn="l">
              <a:spcBef>
                <a:spcPts val="1000"/>
              </a:spcBef>
              <a:spcAft>
                <a:spcPts val="0"/>
              </a:spcAft>
              <a:buNone/>
            </a:pPr>
            <a:r>
              <a:t/>
            </a:r>
            <a:endParaRPr sz="1800">
              <a:solidFill>
                <a:schemeClr val="lt1"/>
              </a:solidFill>
            </a:endParaRPr>
          </a:p>
          <a:p>
            <a:pPr indent="0" lvl="0" marL="0" rtl="0" algn="l">
              <a:spcBef>
                <a:spcPts val="0"/>
              </a:spcBef>
              <a:spcAft>
                <a:spcPts val="0"/>
              </a:spcAft>
              <a:buNone/>
            </a:pPr>
            <a:r>
              <a:t/>
            </a:r>
            <a:endParaRPr>
              <a:solidFill>
                <a:schemeClr val="lt1"/>
              </a:solidFill>
            </a:endParaRPr>
          </a:p>
        </p:txBody>
      </p:sp>
      <p:sp>
        <p:nvSpPr>
          <p:cNvPr id="368" name="Google Shape;368;p49"/>
          <p:cNvSpPr txBox="1"/>
          <p:nvPr>
            <p:ph idx="3" type="ctrTitle"/>
          </p:nvPr>
        </p:nvSpPr>
        <p:spPr>
          <a:xfrm>
            <a:off x="3225050" y="318775"/>
            <a:ext cx="5607000" cy="4176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lang="en" sz="1800"/>
              <a:t>Univariate analysis</a:t>
            </a:r>
            <a:endParaRPr sz="1800"/>
          </a:p>
          <a:p>
            <a:pPr indent="0" lvl="0" marL="0" rtl="0" algn="l">
              <a:lnSpc>
                <a:spcPct val="115000"/>
              </a:lnSpc>
              <a:spcBef>
                <a:spcPts val="0"/>
              </a:spcBef>
              <a:spcAft>
                <a:spcPts val="0"/>
              </a:spcAft>
              <a:buNone/>
            </a:pPr>
            <a:r>
              <a:rPr lang="en" sz="1800"/>
              <a:t>Multivariate analysis</a:t>
            </a:r>
            <a:endParaRPr b="0" sz="1000">
              <a:latin typeface="Catamaran Light"/>
              <a:ea typeface="Catamaran Light"/>
              <a:cs typeface="Catamaran Light"/>
              <a:sym typeface="Catamaran Light"/>
            </a:endParaRPr>
          </a:p>
          <a:p>
            <a:pPr indent="0" lvl="0" marL="0" rtl="0" algn="l">
              <a:lnSpc>
                <a:spcPct val="115000"/>
              </a:lnSpc>
              <a:spcBef>
                <a:spcPts val="0"/>
              </a:spcBef>
              <a:spcAft>
                <a:spcPts val="0"/>
              </a:spcAft>
              <a:buNone/>
            </a:pPr>
            <a:r>
              <a:t/>
            </a:r>
            <a:endParaRPr sz="1800"/>
          </a:p>
          <a:p>
            <a:pPr indent="0" lvl="0" marL="0" marR="0" rtl="0" algn="l">
              <a:lnSpc>
                <a:spcPct val="100000"/>
              </a:lnSpc>
              <a:spcBef>
                <a:spcPts val="1000"/>
              </a:spcBef>
              <a:spcAft>
                <a:spcPts val="0"/>
              </a:spcAft>
              <a:buNone/>
            </a:pPr>
            <a:r>
              <a:t/>
            </a:r>
            <a:endParaRPr sz="1800"/>
          </a:p>
          <a:p>
            <a:pPr indent="0" lvl="0" marL="0" rtl="0" algn="l">
              <a:spcBef>
                <a:spcPts val="0"/>
              </a:spcBef>
              <a:spcAft>
                <a:spcPts val="0"/>
              </a:spcAft>
              <a:buNone/>
            </a:pPr>
            <a:r>
              <a:t/>
            </a:r>
            <a:endParaRPr/>
          </a:p>
        </p:txBody>
      </p:sp>
      <p:sp>
        <p:nvSpPr>
          <p:cNvPr id="369" name="Google Shape;369;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0"/>
          <p:cNvSpPr txBox="1"/>
          <p:nvPr>
            <p:ph type="ctrTitle"/>
          </p:nvPr>
        </p:nvSpPr>
        <p:spPr>
          <a:xfrm>
            <a:off x="936231" y="30450"/>
            <a:ext cx="80370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We see that the emission a almost all similar </a:t>
            </a:r>
            <a:r>
              <a:rPr lang="en" sz="1200"/>
              <a:t>except</a:t>
            </a:r>
            <a:r>
              <a:rPr lang="en" sz="1200"/>
              <a:t> the campus</a:t>
            </a:r>
            <a:endParaRPr sz="1200"/>
          </a:p>
        </p:txBody>
      </p:sp>
      <p:sp>
        <p:nvSpPr>
          <p:cNvPr id="375" name="Google Shape;375;p50"/>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6" name="Google Shape;376;p50"/>
          <p:cNvPicPr preferRelativeResize="0"/>
          <p:nvPr/>
        </p:nvPicPr>
        <p:blipFill>
          <a:blip r:embed="rId3">
            <a:alphaModFix/>
          </a:blip>
          <a:stretch>
            <a:fillRect/>
          </a:stretch>
        </p:blipFill>
        <p:spPr>
          <a:xfrm>
            <a:off x="123800" y="1036280"/>
            <a:ext cx="7976651" cy="4096970"/>
          </a:xfrm>
          <a:prstGeom prst="rect">
            <a:avLst/>
          </a:prstGeom>
          <a:noFill/>
          <a:ln>
            <a:noFill/>
          </a:ln>
        </p:spPr>
      </p:pic>
      <p:sp>
        <p:nvSpPr>
          <p:cNvPr id="377" name="Google Shape;377;p50"/>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t>Univariate analysis</a:t>
            </a:r>
            <a:endParaRPr sz="1800"/>
          </a:p>
          <a:p>
            <a:pPr indent="0" lvl="0" marL="0" rtl="0" algn="l">
              <a:lnSpc>
                <a:spcPct val="115000"/>
              </a:lnSpc>
              <a:spcBef>
                <a:spcPts val="0"/>
              </a:spcBef>
              <a:spcAft>
                <a:spcPts val="0"/>
              </a:spcAft>
              <a:buNone/>
            </a:pPr>
            <a:r>
              <a:t/>
            </a:r>
            <a:endParaRPr sz="1800"/>
          </a:p>
        </p:txBody>
      </p:sp>
      <p:sp>
        <p:nvSpPr>
          <p:cNvPr id="378" name="Google Shape;378;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1"/>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4" name="Google Shape;384;p51"/>
          <p:cNvPicPr preferRelativeResize="0"/>
          <p:nvPr/>
        </p:nvPicPr>
        <p:blipFill>
          <a:blip r:embed="rId3">
            <a:alphaModFix/>
          </a:blip>
          <a:stretch>
            <a:fillRect/>
          </a:stretch>
        </p:blipFill>
        <p:spPr>
          <a:xfrm>
            <a:off x="352400" y="1131450"/>
            <a:ext cx="6774777" cy="3947400"/>
          </a:xfrm>
          <a:prstGeom prst="rect">
            <a:avLst/>
          </a:prstGeom>
          <a:noFill/>
          <a:ln>
            <a:noFill/>
          </a:ln>
        </p:spPr>
      </p:pic>
      <p:sp>
        <p:nvSpPr>
          <p:cNvPr id="385" name="Google Shape;385;p51"/>
          <p:cNvSpPr txBox="1"/>
          <p:nvPr>
            <p:ph type="ctrTitle"/>
          </p:nvPr>
        </p:nvSpPr>
        <p:spPr>
          <a:xfrm>
            <a:off x="632101" y="596175"/>
            <a:ext cx="64950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We see deeper that all </a:t>
            </a:r>
            <a:r>
              <a:rPr lang="en" sz="1100"/>
              <a:t>building</a:t>
            </a:r>
            <a:r>
              <a:rPr lang="en" sz="1100"/>
              <a:t> do follow the same emission trend expect the hospital and university </a:t>
            </a:r>
            <a:endParaRPr sz="1100"/>
          </a:p>
        </p:txBody>
      </p:sp>
      <p:sp>
        <p:nvSpPr>
          <p:cNvPr id="386" name="Google Shape;386;p51"/>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t>Univariate analysis</a:t>
            </a:r>
            <a:endParaRPr sz="1800"/>
          </a:p>
          <a:p>
            <a:pPr indent="0" lvl="0" marL="0" rtl="0" algn="l">
              <a:lnSpc>
                <a:spcPct val="115000"/>
              </a:lnSpc>
              <a:spcBef>
                <a:spcPts val="0"/>
              </a:spcBef>
              <a:spcAft>
                <a:spcPts val="0"/>
              </a:spcAft>
              <a:buNone/>
            </a:pPr>
            <a:r>
              <a:t/>
            </a:r>
            <a:endParaRPr sz="1800"/>
          </a:p>
        </p:txBody>
      </p:sp>
      <p:sp>
        <p:nvSpPr>
          <p:cNvPr id="387" name="Google Shape;387;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2"/>
          <p:cNvSpPr txBox="1"/>
          <p:nvPr>
            <p:ph type="ctrTitle"/>
          </p:nvPr>
        </p:nvSpPr>
        <p:spPr>
          <a:xfrm>
            <a:off x="660002" y="30450"/>
            <a:ext cx="663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But if we see the data per SF we see that not all follow the same tred so it’s better to aim in a global view</a:t>
            </a:r>
            <a:endParaRPr sz="1000"/>
          </a:p>
        </p:txBody>
      </p:sp>
      <p:sp>
        <p:nvSpPr>
          <p:cNvPr id="393" name="Google Shape;393;p52"/>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4" name="Google Shape;394;p52"/>
          <p:cNvPicPr preferRelativeResize="0"/>
          <p:nvPr/>
        </p:nvPicPr>
        <p:blipFill>
          <a:blip r:embed="rId3">
            <a:alphaModFix/>
          </a:blip>
          <a:stretch>
            <a:fillRect/>
          </a:stretch>
        </p:blipFill>
        <p:spPr>
          <a:xfrm>
            <a:off x="552425" y="762575"/>
            <a:ext cx="7460324" cy="4342825"/>
          </a:xfrm>
          <a:prstGeom prst="rect">
            <a:avLst/>
          </a:prstGeom>
          <a:noFill/>
          <a:ln>
            <a:noFill/>
          </a:ln>
        </p:spPr>
      </p:pic>
      <p:sp>
        <p:nvSpPr>
          <p:cNvPr id="395" name="Google Shape;395;p52"/>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t>Univariate analysis</a:t>
            </a:r>
            <a:endParaRPr sz="1800"/>
          </a:p>
          <a:p>
            <a:pPr indent="0" lvl="0" marL="0" rtl="0" algn="l">
              <a:lnSpc>
                <a:spcPct val="115000"/>
              </a:lnSpc>
              <a:spcBef>
                <a:spcPts val="0"/>
              </a:spcBef>
              <a:spcAft>
                <a:spcPts val="0"/>
              </a:spcAft>
              <a:buNone/>
            </a:pPr>
            <a:r>
              <a:t/>
            </a:r>
            <a:endParaRPr sz="1800"/>
          </a:p>
        </p:txBody>
      </p:sp>
      <p:sp>
        <p:nvSpPr>
          <p:cNvPr id="396" name="Google Shape;396;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19" name="Shape 219"/>
        <p:cNvGrpSpPr/>
        <p:nvPr/>
      </p:nvGrpSpPr>
      <p:grpSpPr>
        <a:xfrm>
          <a:off x="0" y="0"/>
          <a:ext cx="0" cy="0"/>
          <a:chOff x="0" y="0"/>
          <a:chExt cx="0" cy="0"/>
        </a:xfrm>
      </p:grpSpPr>
      <p:sp>
        <p:nvSpPr>
          <p:cNvPr id="220" name="Google Shape;220;p35"/>
          <p:cNvSpPr txBox="1"/>
          <p:nvPr>
            <p:ph idx="9" type="ctrTitle"/>
          </p:nvPr>
        </p:nvSpPr>
        <p:spPr>
          <a:xfrm rot="5400000">
            <a:off x="7220594" y="1646220"/>
            <a:ext cx="29133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Plan</a:t>
            </a:r>
            <a:endParaRPr sz="2400"/>
          </a:p>
        </p:txBody>
      </p:sp>
      <p:sp>
        <p:nvSpPr>
          <p:cNvPr id="221" name="Google Shape;221;p35"/>
          <p:cNvSpPr/>
          <p:nvPr/>
        </p:nvSpPr>
        <p:spPr>
          <a:xfrm flipH="1" rot="-5400000">
            <a:off x="-957850" y="957900"/>
            <a:ext cx="5140800" cy="3225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5"/>
          <p:cNvSpPr txBox="1"/>
          <p:nvPr>
            <p:ph idx="2" type="title"/>
          </p:nvPr>
        </p:nvSpPr>
        <p:spPr>
          <a:xfrm>
            <a:off x="2023000" y="654200"/>
            <a:ext cx="1067100" cy="4259700"/>
          </a:xfrm>
          <a:prstGeom prst="rect">
            <a:avLst/>
          </a:prstGeom>
        </p:spPr>
        <p:txBody>
          <a:bodyPr anchorCtr="0" anchor="ctr" bIns="91425" lIns="91425" spcFirstLastPara="1" rIns="91425" wrap="square" tIns="91425">
            <a:noAutofit/>
          </a:bodyPr>
          <a:lstStyle/>
          <a:p>
            <a:pPr indent="0" lvl="0" marL="0" rtl="0" algn="l">
              <a:spcBef>
                <a:spcPts val="1000"/>
              </a:spcBef>
              <a:spcAft>
                <a:spcPts val="0"/>
              </a:spcAft>
              <a:buNone/>
            </a:pPr>
            <a:r>
              <a:rPr lang="en" sz="1800">
                <a:solidFill>
                  <a:schemeClr val="lt1"/>
                </a:solidFill>
              </a:rPr>
              <a:t>0</a:t>
            </a:r>
            <a:r>
              <a:rPr lang="en" sz="1800">
                <a:solidFill>
                  <a:schemeClr val="lt1"/>
                </a:solidFill>
              </a:rPr>
              <a:t>1</a:t>
            </a:r>
            <a:endParaRPr sz="1800">
              <a:solidFill>
                <a:schemeClr val="lt1"/>
              </a:solidFill>
            </a:endParaRPr>
          </a:p>
          <a:p>
            <a:pPr indent="0" lvl="0" marL="0" rtl="0" algn="l">
              <a:spcBef>
                <a:spcPts val="1000"/>
              </a:spcBef>
              <a:spcAft>
                <a:spcPts val="0"/>
              </a:spcAft>
              <a:buNone/>
            </a:pPr>
            <a:r>
              <a:rPr lang="en" sz="1800">
                <a:solidFill>
                  <a:schemeClr val="lt1"/>
                </a:solidFill>
              </a:rPr>
              <a:t>02</a:t>
            </a:r>
            <a:endParaRPr sz="1800">
              <a:solidFill>
                <a:schemeClr val="lt1"/>
              </a:solidFill>
            </a:endParaRPr>
          </a:p>
          <a:p>
            <a:pPr indent="0" lvl="0" marL="0" rtl="0" algn="l">
              <a:spcBef>
                <a:spcPts val="1000"/>
              </a:spcBef>
              <a:spcAft>
                <a:spcPts val="0"/>
              </a:spcAft>
              <a:buNone/>
            </a:pPr>
            <a:r>
              <a:rPr lang="en" sz="1800">
                <a:solidFill>
                  <a:schemeClr val="lt1"/>
                </a:solidFill>
              </a:rPr>
              <a:t>03</a:t>
            </a:r>
            <a:endParaRPr sz="1800">
              <a:solidFill>
                <a:schemeClr val="lt1"/>
              </a:solidFill>
            </a:endParaRPr>
          </a:p>
          <a:p>
            <a:pPr indent="0" lvl="0" marL="0" rtl="0" algn="l">
              <a:spcBef>
                <a:spcPts val="1000"/>
              </a:spcBef>
              <a:spcAft>
                <a:spcPts val="0"/>
              </a:spcAft>
              <a:buNone/>
            </a:pPr>
            <a:r>
              <a:rPr lang="en" sz="1800">
                <a:solidFill>
                  <a:schemeClr val="lt1"/>
                </a:solidFill>
              </a:rPr>
              <a:t>04</a:t>
            </a:r>
            <a:endParaRPr sz="1800">
              <a:solidFill>
                <a:schemeClr val="lt1"/>
              </a:solidFill>
            </a:endParaRPr>
          </a:p>
          <a:p>
            <a:pPr indent="0" lvl="0" marL="0" rtl="0" algn="l">
              <a:spcBef>
                <a:spcPts val="1000"/>
              </a:spcBef>
              <a:spcAft>
                <a:spcPts val="0"/>
              </a:spcAft>
              <a:buNone/>
            </a:pPr>
            <a:r>
              <a:rPr lang="en" sz="1800">
                <a:solidFill>
                  <a:schemeClr val="lt1"/>
                </a:solidFill>
              </a:rPr>
              <a:t>05</a:t>
            </a:r>
            <a:endParaRPr sz="1800">
              <a:solidFill>
                <a:schemeClr val="lt1"/>
              </a:solidFill>
            </a:endParaRPr>
          </a:p>
          <a:p>
            <a:pPr indent="0" lvl="0" marL="0" rtl="0" algn="l">
              <a:spcBef>
                <a:spcPts val="1000"/>
              </a:spcBef>
              <a:spcAft>
                <a:spcPts val="0"/>
              </a:spcAft>
              <a:buNone/>
            </a:pPr>
            <a:r>
              <a:rPr lang="en" sz="1800">
                <a:solidFill>
                  <a:schemeClr val="lt1"/>
                </a:solidFill>
              </a:rPr>
              <a:t>06</a:t>
            </a:r>
            <a:endParaRPr sz="1800">
              <a:solidFill>
                <a:schemeClr val="lt1"/>
              </a:solidFill>
            </a:endParaRPr>
          </a:p>
          <a:p>
            <a:pPr indent="0" lvl="0" marL="0" rtl="0" algn="l">
              <a:spcBef>
                <a:spcPts val="1000"/>
              </a:spcBef>
              <a:spcAft>
                <a:spcPts val="0"/>
              </a:spcAft>
              <a:buNone/>
            </a:pPr>
            <a:r>
              <a:rPr lang="en" sz="1800">
                <a:solidFill>
                  <a:schemeClr val="lt1"/>
                </a:solidFill>
              </a:rPr>
              <a:t>07</a:t>
            </a:r>
            <a:endParaRPr sz="1800">
              <a:solidFill>
                <a:schemeClr val="lt1"/>
              </a:solidFill>
            </a:endParaRPr>
          </a:p>
          <a:p>
            <a:pPr indent="0" lvl="0" marL="0" rtl="0" algn="l">
              <a:spcBef>
                <a:spcPts val="1000"/>
              </a:spcBef>
              <a:spcAft>
                <a:spcPts val="0"/>
              </a:spcAft>
              <a:buNone/>
            </a:pPr>
            <a:r>
              <a:rPr lang="en" sz="1800">
                <a:solidFill>
                  <a:schemeClr val="lt1"/>
                </a:solidFill>
              </a:rPr>
              <a:t>08</a:t>
            </a:r>
            <a:endParaRPr sz="1800">
              <a:solidFill>
                <a:schemeClr val="lt1"/>
              </a:solidFill>
            </a:endParaRPr>
          </a:p>
          <a:p>
            <a:pPr indent="0" lvl="0" marL="0" rtl="0" algn="l">
              <a:spcBef>
                <a:spcPts val="0"/>
              </a:spcBef>
              <a:spcAft>
                <a:spcPts val="0"/>
              </a:spcAft>
              <a:buNone/>
            </a:pPr>
            <a:r>
              <a:t/>
            </a:r>
            <a:endParaRPr>
              <a:solidFill>
                <a:schemeClr val="lt1"/>
              </a:solidFill>
            </a:endParaRPr>
          </a:p>
        </p:txBody>
      </p:sp>
      <p:sp>
        <p:nvSpPr>
          <p:cNvPr id="223" name="Google Shape;223;p35"/>
          <p:cNvSpPr txBox="1"/>
          <p:nvPr>
            <p:ph idx="3" type="ctrTitle"/>
          </p:nvPr>
        </p:nvSpPr>
        <p:spPr>
          <a:xfrm>
            <a:off x="3225050" y="318775"/>
            <a:ext cx="5607000" cy="4176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r>
              <a:t/>
            </a:r>
            <a:endParaRPr sz="1800"/>
          </a:p>
          <a:p>
            <a:pPr indent="0" lvl="0" marL="0" marR="0" rtl="0" algn="l">
              <a:lnSpc>
                <a:spcPct val="100000"/>
              </a:lnSpc>
              <a:spcBef>
                <a:spcPts val="1000"/>
              </a:spcBef>
              <a:spcAft>
                <a:spcPts val="0"/>
              </a:spcAft>
              <a:buNone/>
            </a:pPr>
            <a:r>
              <a:rPr lang="en" sz="1800"/>
              <a:t>Overview and context </a:t>
            </a:r>
            <a:endParaRPr sz="1800"/>
          </a:p>
          <a:p>
            <a:pPr indent="0" lvl="0" marL="0" marR="0" rtl="0" algn="l">
              <a:lnSpc>
                <a:spcPct val="100000"/>
              </a:lnSpc>
              <a:spcBef>
                <a:spcPts val="1000"/>
              </a:spcBef>
              <a:spcAft>
                <a:spcPts val="0"/>
              </a:spcAft>
              <a:buNone/>
            </a:pPr>
            <a:r>
              <a:rPr lang="en" sz="1800"/>
              <a:t>Data  presentation </a:t>
            </a:r>
            <a:endParaRPr sz="1800"/>
          </a:p>
          <a:p>
            <a:pPr indent="0" lvl="0" marL="0" marR="0" rtl="0" algn="l">
              <a:lnSpc>
                <a:spcPct val="100000"/>
              </a:lnSpc>
              <a:spcBef>
                <a:spcPts val="1000"/>
              </a:spcBef>
              <a:spcAft>
                <a:spcPts val="0"/>
              </a:spcAft>
              <a:buNone/>
            </a:pPr>
            <a:r>
              <a:rPr lang="en" sz="1800"/>
              <a:t>Data preprocessing</a:t>
            </a:r>
            <a:endParaRPr sz="1800"/>
          </a:p>
          <a:p>
            <a:pPr indent="0" lvl="0" marL="0" marR="0" rtl="0" algn="l">
              <a:lnSpc>
                <a:spcPct val="100000"/>
              </a:lnSpc>
              <a:spcBef>
                <a:spcPts val="1000"/>
              </a:spcBef>
              <a:spcAft>
                <a:spcPts val="0"/>
              </a:spcAft>
              <a:buNone/>
            </a:pPr>
            <a:r>
              <a:rPr lang="en" sz="1800"/>
              <a:t>Data Exploration </a:t>
            </a:r>
            <a:endParaRPr sz="1800"/>
          </a:p>
          <a:p>
            <a:pPr indent="0" lvl="0" marL="0" marR="0" rtl="0" algn="l">
              <a:lnSpc>
                <a:spcPct val="100000"/>
              </a:lnSpc>
              <a:spcBef>
                <a:spcPts val="1000"/>
              </a:spcBef>
              <a:spcAft>
                <a:spcPts val="0"/>
              </a:spcAft>
              <a:buNone/>
            </a:pPr>
            <a:r>
              <a:rPr lang="en" sz="1800"/>
              <a:t>Modelisation &amp; Prediction : Supervised learning</a:t>
            </a:r>
            <a:endParaRPr sz="1800"/>
          </a:p>
          <a:p>
            <a:pPr indent="0" lvl="0" marL="0" marR="0" rtl="0" algn="l">
              <a:lnSpc>
                <a:spcPct val="100000"/>
              </a:lnSpc>
              <a:spcBef>
                <a:spcPts val="1000"/>
              </a:spcBef>
              <a:spcAft>
                <a:spcPts val="0"/>
              </a:spcAft>
              <a:buNone/>
            </a:pPr>
            <a:r>
              <a:rPr lang="en" sz="1800"/>
              <a:t>Result evaluations</a:t>
            </a:r>
            <a:endParaRPr sz="1800"/>
          </a:p>
          <a:p>
            <a:pPr indent="0" lvl="0" marL="0" marR="0" rtl="0" algn="l">
              <a:lnSpc>
                <a:spcPct val="100000"/>
              </a:lnSpc>
              <a:spcBef>
                <a:spcPts val="1000"/>
              </a:spcBef>
              <a:spcAft>
                <a:spcPts val="0"/>
              </a:spcAft>
              <a:buNone/>
            </a:pPr>
            <a:r>
              <a:rPr lang="en" sz="1800"/>
              <a:t>Impact of energy start_score</a:t>
            </a:r>
            <a:endParaRPr sz="1800"/>
          </a:p>
          <a:p>
            <a:pPr indent="0" lvl="0" marL="0" marR="0" rtl="0" algn="l">
              <a:lnSpc>
                <a:spcPct val="100000"/>
              </a:lnSpc>
              <a:spcBef>
                <a:spcPts val="1000"/>
              </a:spcBef>
              <a:spcAft>
                <a:spcPts val="0"/>
              </a:spcAft>
              <a:buNone/>
            </a:pPr>
            <a:r>
              <a:rPr lang="en" sz="1800"/>
              <a:t>Conclusion</a:t>
            </a:r>
            <a:endParaRPr sz="1800"/>
          </a:p>
          <a:p>
            <a:pPr indent="0" lvl="0" marL="0" rtl="0" algn="l">
              <a:spcBef>
                <a:spcPts val="0"/>
              </a:spcBef>
              <a:spcAft>
                <a:spcPts val="0"/>
              </a:spcAft>
              <a:buNone/>
            </a:pPr>
            <a:r>
              <a:t/>
            </a:r>
            <a:endParaRPr/>
          </a:p>
        </p:txBody>
      </p:sp>
      <p:sp>
        <p:nvSpPr>
          <p:cNvPr id="224" name="Google Shape;224;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3"/>
          <p:cNvSpPr txBox="1"/>
          <p:nvPr>
            <p:ph type="ctrTitle"/>
          </p:nvPr>
        </p:nvSpPr>
        <p:spPr>
          <a:xfrm>
            <a:off x="714352" y="595113"/>
            <a:ext cx="62007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This shows that the most building are located in downtown and Greater Duwamish</a:t>
            </a:r>
            <a:endParaRPr sz="1200"/>
          </a:p>
        </p:txBody>
      </p:sp>
      <p:sp>
        <p:nvSpPr>
          <p:cNvPr id="402" name="Google Shape;402;p53"/>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3" name="Google Shape;403;p53"/>
          <p:cNvPicPr preferRelativeResize="0"/>
          <p:nvPr/>
        </p:nvPicPr>
        <p:blipFill>
          <a:blip r:embed="rId3">
            <a:alphaModFix/>
          </a:blip>
          <a:stretch>
            <a:fillRect/>
          </a:stretch>
        </p:blipFill>
        <p:spPr>
          <a:xfrm>
            <a:off x="542900" y="1129325"/>
            <a:ext cx="7195099" cy="3614125"/>
          </a:xfrm>
          <a:prstGeom prst="rect">
            <a:avLst/>
          </a:prstGeom>
          <a:noFill/>
          <a:ln>
            <a:noFill/>
          </a:ln>
        </p:spPr>
      </p:pic>
      <p:sp>
        <p:nvSpPr>
          <p:cNvPr id="404" name="Google Shape;404;p53"/>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t>Univariate analysis</a:t>
            </a:r>
            <a:endParaRPr sz="1800"/>
          </a:p>
          <a:p>
            <a:pPr indent="0" lvl="0" marL="0" rtl="0" algn="l">
              <a:lnSpc>
                <a:spcPct val="115000"/>
              </a:lnSpc>
              <a:spcBef>
                <a:spcPts val="0"/>
              </a:spcBef>
              <a:spcAft>
                <a:spcPts val="0"/>
              </a:spcAft>
              <a:buNone/>
            </a:pPr>
            <a:r>
              <a:t/>
            </a:r>
            <a:endParaRPr sz="1800"/>
          </a:p>
        </p:txBody>
      </p:sp>
      <p:sp>
        <p:nvSpPr>
          <p:cNvPr id="405" name="Google Shape;405;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4"/>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1" name="Google Shape;411;p54"/>
          <p:cNvPicPr preferRelativeResize="0"/>
          <p:nvPr/>
        </p:nvPicPr>
        <p:blipFill>
          <a:blip r:embed="rId3">
            <a:alphaModFix/>
          </a:blip>
          <a:stretch>
            <a:fillRect/>
          </a:stretch>
        </p:blipFill>
        <p:spPr>
          <a:xfrm>
            <a:off x="466700" y="666675"/>
            <a:ext cx="7081295" cy="3810145"/>
          </a:xfrm>
          <a:prstGeom prst="rect">
            <a:avLst/>
          </a:prstGeom>
          <a:noFill/>
          <a:ln>
            <a:noFill/>
          </a:ln>
        </p:spPr>
      </p:pic>
      <p:sp>
        <p:nvSpPr>
          <p:cNvPr id="412" name="Google Shape;412;p54"/>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t>Univariate analysis</a:t>
            </a:r>
            <a:endParaRPr sz="1800"/>
          </a:p>
          <a:p>
            <a:pPr indent="0" lvl="0" marL="0" rtl="0" algn="l">
              <a:lnSpc>
                <a:spcPct val="115000"/>
              </a:lnSpc>
              <a:spcBef>
                <a:spcPts val="0"/>
              </a:spcBef>
              <a:spcAft>
                <a:spcPts val="0"/>
              </a:spcAft>
              <a:buNone/>
            </a:pPr>
            <a:r>
              <a:t/>
            </a:r>
            <a:endParaRPr sz="1800"/>
          </a:p>
        </p:txBody>
      </p:sp>
      <p:sp>
        <p:nvSpPr>
          <p:cNvPr id="413" name="Google Shape;413;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5"/>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5"/>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t>Univariate analysis</a:t>
            </a:r>
            <a:endParaRPr sz="1800"/>
          </a:p>
          <a:p>
            <a:pPr indent="0" lvl="0" marL="0" rtl="0" algn="l">
              <a:lnSpc>
                <a:spcPct val="115000"/>
              </a:lnSpc>
              <a:spcBef>
                <a:spcPts val="0"/>
              </a:spcBef>
              <a:spcAft>
                <a:spcPts val="0"/>
              </a:spcAft>
              <a:buNone/>
            </a:pPr>
            <a:r>
              <a:t/>
            </a:r>
            <a:endParaRPr sz="1800"/>
          </a:p>
        </p:txBody>
      </p:sp>
      <p:sp>
        <p:nvSpPr>
          <p:cNvPr id="420" name="Google Shape;420;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21" name="Google Shape;421;p55"/>
          <p:cNvPicPr preferRelativeResize="0"/>
          <p:nvPr/>
        </p:nvPicPr>
        <p:blipFill>
          <a:blip r:embed="rId3">
            <a:alphaModFix/>
          </a:blip>
          <a:stretch>
            <a:fillRect/>
          </a:stretch>
        </p:blipFill>
        <p:spPr>
          <a:xfrm>
            <a:off x="866750" y="152400"/>
            <a:ext cx="6897721" cy="4838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6"/>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7" name="Google Shape;427;p56"/>
          <p:cNvPicPr preferRelativeResize="0"/>
          <p:nvPr/>
        </p:nvPicPr>
        <p:blipFill>
          <a:blip r:embed="rId3">
            <a:alphaModFix/>
          </a:blip>
          <a:stretch>
            <a:fillRect/>
          </a:stretch>
        </p:blipFill>
        <p:spPr>
          <a:xfrm>
            <a:off x="800075" y="433375"/>
            <a:ext cx="6600930" cy="3947400"/>
          </a:xfrm>
          <a:prstGeom prst="rect">
            <a:avLst/>
          </a:prstGeom>
          <a:noFill/>
          <a:ln>
            <a:noFill/>
          </a:ln>
        </p:spPr>
      </p:pic>
      <p:sp>
        <p:nvSpPr>
          <p:cNvPr id="428" name="Google Shape;428;p56"/>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t>Univariate analysis</a:t>
            </a:r>
            <a:endParaRPr sz="1800"/>
          </a:p>
          <a:p>
            <a:pPr indent="0" lvl="0" marL="0" rtl="0" algn="l">
              <a:lnSpc>
                <a:spcPct val="115000"/>
              </a:lnSpc>
              <a:spcBef>
                <a:spcPts val="0"/>
              </a:spcBef>
              <a:spcAft>
                <a:spcPts val="0"/>
              </a:spcAft>
              <a:buNone/>
            </a:pPr>
            <a:r>
              <a:t/>
            </a:r>
            <a:endParaRPr sz="1800"/>
          </a:p>
        </p:txBody>
      </p:sp>
      <p:sp>
        <p:nvSpPr>
          <p:cNvPr id="429" name="Google Shape;429;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7"/>
          <p:cNvSpPr txBox="1"/>
          <p:nvPr>
            <p:ph type="ctrTitle"/>
          </p:nvPr>
        </p:nvSpPr>
        <p:spPr>
          <a:xfrm>
            <a:off x="798145" y="60900"/>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Pearson</a:t>
            </a:r>
            <a:endParaRPr/>
          </a:p>
        </p:txBody>
      </p:sp>
      <p:sp>
        <p:nvSpPr>
          <p:cNvPr id="435" name="Google Shape;435;p57"/>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6" name="Google Shape;436;p57"/>
          <p:cNvPicPr preferRelativeResize="0"/>
          <p:nvPr/>
        </p:nvPicPr>
        <p:blipFill>
          <a:blip r:embed="rId3">
            <a:alphaModFix/>
          </a:blip>
          <a:stretch>
            <a:fillRect/>
          </a:stretch>
        </p:blipFill>
        <p:spPr>
          <a:xfrm>
            <a:off x="104750" y="934500"/>
            <a:ext cx="4118149" cy="4056600"/>
          </a:xfrm>
          <a:prstGeom prst="rect">
            <a:avLst/>
          </a:prstGeom>
          <a:noFill/>
          <a:ln>
            <a:noFill/>
          </a:ln>
        </p:spPr>
      </p:pic>
      <p:sp>
        <p:nvSpPr>
          <p:cNvPr id="437" name="Google Shape;437;p57"/>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t>Multivariate analysis</a:t>
            </a:r>
            <a:endParaRPr b="0" sz="1000">
              <a:latin typeface="Catamaran Light"/>
              <a:ea typeface="Catamaran Light"/>
              <a:cs typeface="Catamaran Light"/>
              <a:sym typeface="Catamaran Light"/>
            </a:endParaRPr>
          </a:p>
          <a:p>
            <a:pPr indent="0" lvl="0" marL="0" rtl="0" algn="l">
              <a:lnSpc>
                <a:spcPct val="115000"/>
              </a:lnSpc>
              <a:spcBef>
                <a:spcPts val="0"/>
              </a:spcBef>
              <a:spcAft>
                <a:spcPts val="0"/>
              </a:spcAft>
              <a:buNone/>
            </a:pPr>
            <a:r>
              <a:t/>
            </a:r>
            <a:endParaRPr sz="1800"/>
          </a:p>
        </p:txBody>
      </p:sp>
      <p:sp>
        <p:nvSpPr>
          <p:cNvPr id="438" name="Google Shape;438;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9" name="Google Shape;439;p57"/>
          <p:cNvSpPr txBox="1"/>
          <p:nvPr/>
        </p:nvSpPr>
        <p:spPr>
          <a:xfrm>
            <a:off x="3800300" y="402425"/>
            <a:ext cx="4300200" cy="300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latin typeface="Catamaran Light"/>
              <a:ea typeface="Catamaran Light"/>
              <a:cs typeface="Catamaran Light"/>
              <a:sym typeface="Catamaran Light"/>
            </a:endParaRPr>
          </a:p>
          <a:p>
            <a:pPr indent="0" lvl="0" marL="0" rtl="0" algn="l">
              <a:spcBef>
                <a:spcPts val="0"/>
              </a:spcBef>
              <a:spcAft>
                <a:spcPts val="0"/>
              </a:spcAft>
              <a:buNone/>
            </a:pPr>
            <a:r>
              <a:rPr lang="en" sz="1000">
                <a:latin typeface="Catamaran Light"/>
                <a:ea typeface="Catamaran Light"/>
                <a:cs typeface="Catamaran Light"/>
                <a:sym typeface="Catamaran Light"/>
              </a:rPr>
              <a:t>Pearson : Measures the strength and direction of a </a:t>
            </a:r>
            <a:r>
              <a:rPr b="1" lang="en" sz="1000">
                <a:solidFill>
                  <a:srgbClr val="FF0000"/>
                </a:solidFill>
                <a:latin typeface="Catamaran"/>
                <a:ea typeface="Catamaran"/>
                <a:cs typeface="Catamaran"/>
                <a:sym typeface="Catamaran"/>
              </a:rPr>
              <a:t>Linear </a:t>
            </a:r>
            <a:r>
              <a:rPr lang="en" sz="1000">
                <a:latin typeface="Catamaran Light"/>
                <a:ea typeface="Catamaran Light"/>
                <a:cs typeface="Catamaran Light"/>
                <a:sym typeface="Catamaran Light"/>
              </a:rPr>
              <a:t>association  association between to  variable</a:t>
            </a:r>
            <a:endParaRPr sz="1000">
              <a:latin typeface="Catamaran Light"/>
              <a:ea typeface="Catamaran Light"/>
              <a:cs typeface="Catamaran Light"/>
              <a:sym typeface="Catamaran Light"/>
            </a:endParaRPr>
          </a:p>
          <a:p>
            <a:pPr indent="0" lvl="0" marL="0" rtl="0" algn="l">
              <a:lnSpc>
                <a:spcPct val="115000"/>
              </a:lnSpc>
              <a:spcBef>
                <a:spcPts val="1200"/>
              </a:spcBef>
              <a:spcAft>
                <a:spcPts val="0"/>
              </a:spcAft>
              <a:buNone/>
            </a:pPr>
            <a:r>
              <a:t/>
            </a:r>
            <a:endParaRPr sz="1000"/>
          </a:p>
          <a:p>
            <a:pPr indent="0" lvl="0" marL="0" rtl="0" algn="l">
              <a:lnSpc>
                <a:spcPct val="115000"/>
              </a:lnSpc>
              <a:spcBef>
                <a:spcPts val="1200"/>
              </a:spcBef>
              <a:spcAft>
                <a:spcPts val="0"/>
              </a:spcAft>
              <a:buNone/>
            </a:pPr>
            <a:r>
              <a:t/>
            </a:r>
            <a:endParaRPr sz="1000"/>
          </a:p>
          <a:p>
            <a:pPr indent="0" lvl="0" marL="0" rtl="0" algn="l">
              <a:lnSpc>
                <a:spcPct val="115000"/>
              </a:lnSpc>
              <a:spcBef>
                <a:spcPts val="1200"/>
              </a:spcBef>
              <a:spcAft>
                <a:spcPts val="0"/>
              </a:spcAft>
              <a:buNone/>
            </a:pPr>
            <a:r>
              <a:t/>
            </a:r>
            <a:endParaRPr sz="1000"/>
          </a:p>
          <a:p>
            <a:pPr indent="0" lvl="0" marL="0" rtl="0" algn="l">
              <a:lnSpc>
                <a:spcPct val="115000"/>
              </a:lnSpc>
              <a:spcBef>
                <a:spcPts val="1200"/>
              </a:spcBef>
              <a:spcAft>
                <a:spcPts val="0"/>
              </a:spcAft>
              <a:buNone/>
            </a:pPr>
            <a:r>
              <a:t/>
            </a:r>
            <a:endParaRPr sz="1000"/>
          </a:p>
          <a:p>
            <a:pPr indent="0" lvl="0" marL="0" rtl="0" algn="l">
              <a:lnSpc>
                <a:spcPct val="115000"/>
              </a:lnSpc>
              <a:spcBef>
                <a:spcPts val="1200"/>
              </a:spcBef>
              <a:spcAft>
                <a:spcPts val="0"/>
              </a:spcAft>
              <a:buNone/>
            </a:pPr>
            <a:r>
              <a:t/>
            </a:r>
            <a:endParaRPr sz="1000"/>
          </a:p>
          <a:p>
            <a:pPr indent="0" lvl="0" marL="0" rtl="0" algn="l">
              <a:lnSpc>
                <a:spcPct val="115000"/>
              </a:lnSpc>
              <a:spcBef>
                <a:spcPts val="1200"/>
              </a:spcBef>
              <a:spcAft>
                <a:spcPts val="0"/>
              </a:spcAft>
              <a:buNone/>
            </a:pPr>
            <a:r>
              <a:rPr lang="en" sz="1000"/>
              <a:t>Example:</a:t>
            </a:r>
            <a:endParaRPr sz="1000"/>
          </a:p>
          <a:p>
            <a:pPr indent="0" lvl="0" marL="0" rtl="0" algn="l">
              <a:spcBef>
                <a:spcPts val="1200"/>
              </a:spcBef>
              <a:spcAft>
                <a:spcPts val="0"/>
              </a:spcAft>
              <a:buNone/>
            </a:pPr>
            <a:r>
              <a:t/>
            </a:r>
            <a:endParaRPr>
              <a:latin typeface="Catamaran Light"/>
              <a:ea typeface="Catamaran Light"/>
              <a:cs typeface="Catamaran Light"/>
              <a:sym typeface="Catamaran Light"/>
            </a:endParaRPr>
          </a:p>
        </p:txBody>
      </p:sp>
      <p:pic>
        <p:nvPicPr>
          <p:cNvPr id="440" name="Google Shape;440;p57"/>
          <p:cNvPicPr preferRelativeResize="0"/>
          <p:nvPr/>
        </p:nvPicPr>
        <p:blipFill>
          <a:blip r:embed="rId4">
            <a:alphaModFix/>
          </a:blip>
          <a:stretch>
            <a:fillRect/>
          </a:stretch>
        </p:blipFill>
        <p:spPr>
          <a:xfrm>
            <a:off x="4222900" y="3228575"/>
            <a:ext cx="2253925" cy="16228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8"/>
          <p:cNvSpPr txBox="1"/>
          <p:nvPr>
            <p:ph type="ctrTitle"/>
          </p:nvPr>
        </p:nvSpPr>
        <p:spPr>
          <a:xfrm>
            <a:off x="796670" y="30450"/>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Kendal</a:t>
            </a:r>
            <a:endParaRPr/>
          </a:p>
        </p:txBody>
      </p:sp>
      <p:sp>
        <p:nvSpPr>
          <p:cNvPr id="446" name="Google Shape;446;p58"/>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7" name="Google Shape;447;p58"/>
          <p:cNvPicPr preferRelativeResize="0"/>
          <p:nvPr/>
        </p:nvPicPr>
        <p:blipFill>
          <a:blip r:embed="rId3">
            <a:alphaModFix/>
          </a:blip>
          <a:stretch>
            <a:fillRect/>
          </a:stretch>
        </p:blipFill>
        <p:spPr>
          <a:xfrm>
            <a:off x="180950" y="735750"/>
            <a:ext cx="4096926" cy="4255350"/>
          </a:xfrm>
          <a:prstGeom prst="rect">
            <a:avLst/>
          </a:prstGeom>
          <a:noFill/>
          <a:ln>
            <a:noFill/>
          </a:ln>
        </p:spPr>
      </p:pic>
      <p:sp>
        <p:nvSpPr>
          <p:cNvPr id="448" name="Google Shape;448;p58"/>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t>Multivariate analysis</a:t>
            </a:r>
            <a:endParaRPr b="0" sz="1000">
              <a:latin typeface="Catamaran Light"/>
              <a:ea typeface="Catamaran Light"/>
              <a:cs typeface="Catamaran Light"/>
              <a:sym typeface="Catamaran Light"/>
            </a:endParaRPr>
          </a:p>
          <a:p>
            <a:pPr indent="0" lvl="0" marL="0" rtl="0" algn="l">
              <a:lnSpc>
                <a:spcPct val="115000"/>
              </a:lnSpc>
              <a:spcBef>
                <a:spcPts val="0"/>
              </a:spcBef>
              <a:spcAft>
                <a:spcPts val="0"/>
              </a:spcAft>
              <a:buNone/>
            </a:pPr>
            <a:r>
              <a:t/>
            </a:r>
            <a:endParaRPr sz="1800"/>
          </a:p>
        </p:txBody>
      </p:sp>
      <p:sp>
        <p:nvSpPr>
          <p:cNvPr id="449" name="Google Shape;449;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50" name="Google Shape;450;p58"/>
          <p:cNvPicPr preferRelativeResize="0"/>
          <p:nvPr/>
        </p:nvPicPr>
        <p:blipFill>
          <a:blip r:embed="rId4">
            <a:alphaModFix/>
          </a:blip>
          <a:stretch>
            <a:fillRect/>
          </a:stretch>
        </p:blipFill>
        <p:spPr>
          <a:xfrm>
            <a:off x="4773173" y="3299503"/>
            <a:ext cx="2255475" cy="1691599"/>
          </a:xfrm>
          <a:prstGeom prst="rect">
            <a:avLst/>
          </a:prstGeom>
          <a:noFill/>
          <a:ln>
            <a:noFill/>
          </a:ln>
        </p:spPr>
      </p:pic>
      <p:sp>
        <p:nvSpPr>
          <p:cNvPr id="451" name="Google Shape;451;p58"/>
          <p:cNvSpPr txBox="1"/>
          <p:nvPr/>
        </p:nvSpPr>
        <p:spPr>
          <a:xfrm>
            <a:off x="4442875" y="74175"/>
            <a:ext cx="3731700" cy="316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900"/>
              <a:t>Kendall’s Tau is a</a:t>
            </a:r>
            <a:r>
              <a:rPr lang="en" sz="900">
                <a:uFill>
                  <a:noFill/>
                </a:uFill>
                <a:hlinkClick r:id="rId5"/>
              </a:rPr>
              <a:t> </a:t>
            </a:r>
            <a:r>
              <a:rPr lang="en" sz="900" u="sng">
                <a:solidFill>
                  <a:schemeClr val="hlink"/>
                </a:solidFill>
                <a:hlinkClick r:id="rId6"/>
              </a:rPr>
              <a:t>non-parametric</a:t>
            </a:r>
            <a:r>
              <a:rPr lang="en" sz="900"/>
              <a:t> measure of relationships between columns of ranked data. The Tau correlation coefficient returns a value of 0 to 1, where:</a:t>
            </a:r>
            <a:endParaRPr sz="900"/>
          </a:p>
          <a:p>
            <a:pPr indent="-285750" lvl="0" marL="457200" rtl="0" algn="l">
              <a:lnSpc>
                <a:spcPct val="115000"/>
              </a:lnSpc>
              <a:spcBef>
                <a:spcPts val="1200"/>
              </a:spcBef>
              <a:spcAft>
                <a:spcPts val="0"/>
              </a:spcAft>
              <a:buSzPts val="900"/>
              <a:buChar char="●"/>
            </a:pPr>
            <a:r>
              <a:rPr lang="en" sz="900"/>
              <a:t>0 is no relationship,</a:t>
            </a:r>
            <a:endParaRPr sz="900"/>
          </a:p>
          <a:p>
            <a:pPr indent="-285750" lvl="0" marL="457200" rtl="0" algn="l">
              <a:lnSpc>
                <a:spcPct val="115000"/>
              </a:lnSpc>
              <a:spcBef>
                <a:spcPts val="0"/>
              </a:spcBef>
              <a:spcAft>
                <a:spcPts val="0"/>
              </a:spcAft>
              <a:buSzPts val="900"/>
              <a:buChar char="●"/>
            </a:pPr>
            <a:r>
              <a:rPr lang="en" sz="900"/>
              <a:t>1 is a perfect relationship.</a:t>
            </a:r>
            <a:endParaRPr sz="900"/>
          </a:p>
          <a:p>
            <a:pPr indent="0" lvl="0" marL="0" rtl="0" algn="l">
              <a:lnSpc>
                <a:spcPct val="115000"/>
              </a:lnSpc>
              <a:spcBef>
                <a:spcPts val="1200"/>
              </a:spcBef>
              <a:spcAft>
                <a:spcPts val="0"/>
              </a:spcAft>
              <a:buNone/>
            </a:pPr>
            <a:r>
              <a:rPr lang="en" sz="900"/>
              <a:t>A quirk of this test is that it can also produce negative values (i.e. from -1 to 0). Unlike a linear graph, a negative relationship doesn’t mean much with ranked columns (other than you perhaps switched the columns around), so just remove the negative sign when you’re interpreting Tau.</a:t>
            </a:r>
            <a:endParaRPr sz="900"/>
          </a:p>
          <a:p>
            <a:pPr indent="0" lvl="0" marL="0" rtl="0" algn="l">
              <a:lnSpc>
                <a:spcPct val="115000"/>
              </a:lnSpc>
              <a:spcBef>
                <a:spcPts val="1200"/>
              </a:spcBef>
              <a:spcAft>
                <a:spcPts val="0"/>
              </a:spcAft>
              <a:buNone/>
            </a:pPr>
            <a:r>
              <a:rPr lang="en" sz="900"/>
              <a:t>Several version’s of Tau exist.</a:t>
            </a:r>
            <a:endParaRPr sz="900"/>
          </a:p>
          <a:p>
            <a:pPr indent="-285750" lvl="0" marL="457200" rtl="0" algn="l">
              <a:lnSpc>
                <a:spcPct val="115000"/>
              </a:lnSpc>
              <a:spcBef>
                <a:spcPts val="1200"/>
              </a:spcBef>
              <a:spcAft>
                <a:spcPts val="0"/>
              </a:spcAft>
              <a:buSzPts val="900"/>
              <a:buChar char="●"/>
            </a:pPr>
            <a:r>
              <a:rPr lang="en" sz="900"/>
              <a:t>Tau-A and Tau-B are usually used for square tables (with equal columns and rows). Tau-B will adjust for tied ranks.</a:t>
            </a:r>
            <a:endParaRPr sz="900"/>
          </a:p>
          <a:p>
            <a:pPr indent="-285750" lvl="0" marL="457200" rtl="0" algn="l">
              <a:lnSpc>
                <a:spcPct val="115000"/>
              </a:lnSpc>
              <a:spcBef>
                <a:spcPts val="0"/>
              </a:spcBef>
              <a:spcAft>
                <a:spcPts val="0"/>
              </a:spcAft>
              <a:buSzPts val="900"/>
              <a:buChar char="●"/>
            </a:pPr>
            <a:r>
              <a:rPr lang="en" sz="900"/>
              <a:t>Tau-C is usually used for rectangular tables. For square tables, Tau-B and Tau-C are essentially the same.</a:t>
            </a:r>
            <a:endParaRPr>
              <a:latin typeface="Catamaran Light"/>
              <a:ea typeface="Catamaran Light"/>
              <a:cs typeface="Catamaran Light"/>
              <a:sym typeface="Catamaran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9"/>
          <p:cNvSpPr txBox="1"/>
          <p:nvPr>
            <p:ph type="ctrTitle"/>
          </p:nvPr>
        </p:nvSpPr>
        <p:spPr>
          <a:xfrm>
            <a:off x="807070" y="60900"/>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Spearman</a:t>
            </a:r>
            <a:endParaRPr/>
          </a:p>
        </p:txBody>
      </p:sp>
      <p:sp>
        <p:nvSpPr>
          <p:cNvPr id="457" name="Google Shape;457;p59"/>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8" name="Google Shape;458;p59"/>
          <p:cNvPicPr preferRelativeResize="0"/>
          <p:nvPr/>
        </p:nvPicPr>
        <p:blipFill>
          <a:blip r:embed="rId3">
            <a:alphaModFix/>
          </a:blip>
          <a:stretch>
            <a:fillRect/>
          </a:stretch>
        </p:blipFill>
        <p:spPr>
          <a:xfrm>
            <a:off x="-47650" y="1371600"/>
            <a:ext cx="3543150" cy="3583775"/>
          </a:xfrm>
          <a:prstGeom prst="rect">
            <a:avLst/>
          </a:prstGeom>
          <a:noFill/>
          <a:ln>
            <a:noFill/>
          </a:ln>
        </p:spPr>
      </p:pic>
      <p:sp>
        <p:nvSpPr>
          <p:cNvPr id="459" name="Google Shape;459;p59"/>
          <p:cNvSpPr txBox="1"/>
          <p:nvPr/>
        </p:nvSpPr>
        <p:spPr>
          <a:xfrm>
            <a:off x="3495500" y="135725"/>
            <a:ext cx="4714200" cy="432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Catamaran Light"/>
                <a:ea typeface="Catamaran Light"/>
                <a:cs typeface="Catamaran Light"/>
                <a:sym typeface="Catamaran Light"/>
              </a:rPr>
              <a:t>Spearman is the perfect correlation because it does prove my hypothesis that Steam , electricity, Natural gas have a direct influence on the Site_energy_total. </a:t>
            </a:r>
            <a:endParaRPr sz="1000">
              <a:latin typeface="Catamaran Light"/>
              <a:ea typeface="Catamaran Light"/>
              <a:cs typeface="Catamaran Light"/>
              <a:sym typeface="Catamaran Light"/>
            </a:endParaRPr>
          </a:p>
          <a:p>
            <a:pPr indent="0" lvl="0" marL="0" rtl="0" algn="l">
              <a:spcBef>
                <a:spcPts val="0"/>
              </a:spcBef>
              <a:spcAft>
                <a:spcPts val="0"/>
              </a:spcAft>
              <a:buNone/>
            </a:pPr>
            <a:r>
              <a:rPr lang="en" sz="1000">
                <a:latin typeface="Catamaran Light"/>
                <a:ea typeface="Catamaran Light"/>
                <a:cs typeface="Catamaran Light"/>
                <a:sym typeface="Catamaran Light"/>
              </a:rPr>
              <a:t>By using Spearman it does show that the Emission_CO2_FT and the Log_Site_EU_SF has a </a:t>
            </a:r>
            <a:r>
              <a:rPr lang="en" sz="1000">
                <a:latin typeface="Catamaran Light"/>
                <a:ea typeface="Catamaran Light"/>
                <a:cs typeface="Catamaran Light"/>
                <a:sym typeface="Catamaran Light"/>
              </a:rPr>
              <a:t>strong</a:t>
            </a:r>
            <a:r>
              <a:rPr lang="en" sz="1000">
                <a:latin typeface="Catamaran Light"/>
                <a:ea typeface="Catamaran Light"/>
                <a:cs typeface="Catamaran Light"/>
                <a:sym typeface="Catamaran Light"/>
              </a:rPr>
              <a:t> </a:t>
            </a:r>
            <a:r>
              <a:rPr lang="en" sz="1000">
                <a:latin typeface="Catamaran Light"/>
                <a:ea typeface="Catamaran Light"/>
                <a:cs typeface="Catamaran Light"/>
                <a:sym typeface="Catamaran Light"/>
              </a:rPr>
              <a:t>correlation</a:t>
            </a:r>
            <a:r>
              <a:rPr lang="en" sz="1000">
                <a:latin typeface="Catamaran Light"/>
                <a:ea typeface="Catamaran Light"/>
                <a:cs typeface="Catamaran Light"/>
                <a:sym typeface="Catamaran Light"/>
              </a:rPr>
              <a:t> as well.</a:t>
            </a:r>
            <a:endParaRPr sz="1000">
              <a:latin typeface="Catamaran Light"/>
              <a:ea typeface="Catamaran Light"/>
              <a:cs typeface="Catamaran Light"/>
              <a:sym typeface="Catamaran Light"/>
            </a:endParaRPr>
          </a:p>
          <a:p>
            <a:pPr indent="0" lvl="0" marL="0" rtl="0" algn="l">
              <a:spcBef>
                <a:spcPts val="0"/>
              </a:spcBef>
              <a:spcAft>
                <a:spcPts val="0"/>
              </a:spcAft>
              <a:buNone/>
            </a:pPr>
            <a:r>
              <a:rPr lang="en" sz="1000">
                <a:latin typeface="Catamaran Light"/>
                <a:ea typeface="Catamaran Light"/>
                <a:cs typeface="Catamaran Light"/>
                <a:sym typeface="Catamaran Light"/>
              </a:rPr>
              <a:t>This mean we need to remove them </a:t>
            </a:r>
            <a:r>
              <a:rPr lang="en" sz="1000">
                <a:latin typeface="Catamaran Light"/>
                <a:ea typeface="Catamaran Light"/>
                <a:cs typeface="Catamaran Light"/>
                <a:sym typeface="Catamaran Light"/>
              </a:rPr>
              <a:t>because</a:t>
            </a:r>
            <a:r>
              <a:rPr lang="en" sz="1000">
                <a:latin typeface="Catamaran Light"/>
                <a:ea typeface="Catamaran Light"/>
                <a:cs typeface="Catamaran Light"/>
                <a:sym typeface="Catamaran Light"/>
              </a:rPr>
              <a:t> this will </a:t>
            </a:r>
            <a:r>
              <a:rPr lang="en" sz="1000">
                <a:latin typeface="Catamaran Light"/>
                <a:ea typeface="Catamaran Light"/>
                <a:cs typeface="Catamaran Light"/>
                <a:sym typeface="Catamaran Light"/>
              </a:rPr>
              <a:t>eventually cause a data leakage.</a:t>
            </a:r>
            <a:r>
              <a:rPr lang="en" sz="1000">
                <a:latin typeface="Catamaran Light"/>
                <a:ea typeface="Catamaran Light"/>
                <a:cs typeface="Catamaran Light"/>
                <a:sym typeface="Catamaran Light"/>
              </a:rPr>
              <a:t> </a:t>
            </a:r>
            <a:endParaRPr sz="1000">
              <a:latin typeface="Catamaran Light"/>
              <a:ea typeface="Catamaran Light"/>
              <a:cs typeface="Catamaran Light"/>
              <a:sym typeface="Catamaran Light"/>
            </a:endParaRPr>
          </a:p>
          <a:p>
            <a:pPr indent="0" lvl="0" marL="0" rtl="0" algn="l">
              <a:spcBef>
                <a:spcPts val="0"/>
              </a:spcBef>
              <a:spcAft>
                <a:spcPts val="0"/>
              </a:spcAft>
              <a:buNone/>
            </a:pPr>
            <a:r>
              <a:t/>
            </a:r>
            <a:endParaRPr sz="1000">
              <a:latin typeface="Catamaran Light"/>
              <a:ea typeface="Catamaran Light"/>
              <a:cs typeface="Catamaran Light"/>
              <a:sym typeface="Catamaran Light"/>
            </a:endParaRPr>
          </a:p>
          <a:p>
            <a:pPr indent="0" lvl="0" marL="0" rtl="0" algn="l">
              <a:spcBef>
                <a:spcPts val="0"/>
              </a:spcBef>
              <a:spcAft>
                <a:spcPts val="0"/>
              </a:spcAft>
              <a:buNone/>
            </a:pPr>
            <a:r>
              <a:rPr lang="en" sz="1000">
                <a:latin typeface="Catamaran Light"/>
                <a:ea typeface="Catamaran Light"/>
                <a:cs typeface="Catamaran Light"/>
                <a:sym typeface="Catamaran Light"/>
              </a:rPr>
              <a:t>Spearman: Measures the </a:t>
            </a:r>
            <a:r>
              <a:rPr lang="en" sz="1000">
                <a:latin typeface="Catamaran Light"/>
                <a:ea typeface="Catamaran Light"/>
                <a:cs typeface="Catamaran Light"/>
                <a:sym typeface="Catamaran Light"/>
              </a:rPr>
              <a:t>strength</a:t>
            </a:r>
            <a:r>
              <a:rPr lang="en" sz="1000">
                <a:latin typeface="Catamaran Light"/>
                <a:ea typeface="Catamaran Light"/>
                <a:cs typeface="Catamaran Light"/>
                <a:sym typeface="Catamaran Light"/>
              </a:rPr>
              <a:t> and direction of a </a:t>
            </a:r>
            <a:r>
              <a:rPr b="1" lang="en" sz="1000">
                <a:solidFill>
                  <a:srgbClr val="FF0000"/>
                </a:solidFill>
                <a:latin typeface="Catamaran"/>
                <a:ea typeface="Catamaran"/>
                <a:cs typeface="Catamaran"/>
                <a:sym typeface="Catamaran"/>
              </a:rPr>
              <a:t>monotonic </a:t>
            </a:r>
            <a:r>
              <a:rPr lang="en" sz="1000">
                <a:latin typeface="Catamaran Light"/>
                <a:ea typeface="Catamaran Light"/>
                <a:cs typeface="Catamaran Light"/>
                <a:sym typeface="Catamaran Light"/>
              </a:rPr>
              <a:t> association between to </a:t>
            </a:r>
            <a:r>
              <a:rPr b="1" lang="en" sz="1000">
                <a:solidFill>
                  <a:srgbClr val="FF0000"/>
                </a:solidFill>
                <a:latin typeface="Catamaran"/>
                <a:ea typeface="Catamaran"/>
                <a:cs typeface="Catamaran"/>
                <a:sym typeface="Catamaran"/>
              </a:rPr>
              <a:t>ranked </a:t>
            </a:r>
            <a:r>
              <a:rPr lang="en" sz="1000">
                <a:latin typeface="Catamaran Light"/>
                <a:ea typeface="Catamaran Light"/>
                <a:cs typeface="Catamaran Light"/>
                <a:sym typeface="Catamaran Light"/>
              </a:rPr>
              <a:t>variable</a:t>
            </a:r>
            <a:endParaRPr sz="1000">
              <a:latin typeface="Catamaran Light"/>
              <a:ea typeface="Catamaran Light"/>
              <a:cs typeface="Catamaran Light"/>
              <a:sym typeface="Catamaran Light"/>
            </a:endParaRPr>
          </a:p>
          <a:p>
            <a:pPr indent="0" lvl="0" marL="0" rtl="0" algn="l">
              <a:lnSpc>
                <a:spcPct val="115000"/>
              </a:lnSpc>
              <a:spcBef>
                <a:spcPts val="1200"/>
              </a:spcBef>
              <a:spcAft>
                <a:spcPts val="0"/>
              </a:spcAft>
              <a:buNone/>
            </a:pPr>
            <a:r>
              <a:rPr lang="en" sz="1000"/>
              <a:t>This formula is applied in cases when there are no tied ranks.  However, in the case of fewer numbers of tied ranks, this approximation of Spearman’s rank correlation coefficient provides sufficiently good approximations.</a:t>
            </a:r>
            <a:endParaRPr sz="1000"/>
          </a:p>
          <a:p>
            <a:pPr indent="0" lvl="0" marL="0" rtl="0" algn="l">
              <a:lnSpc>
                <a:spcPct val="115000"/>
              </a:lnSpc>
              <a:spcBef>
                <a:spcPts val="1200"/>
              </a:spcBef>
              <a:spcAft>
                <a:spcPts val="0"/>
              </a:spcAft>
              <a:buNone/>
            </a:pPr>
            <a:r>
              <a:rPr b="1" lang="en" sz="1000"/>
              <a:t>Key terms:</a:t>
            </a:r>
            <a:endParaRPr b="1" sz="1000"/>
          </a:p>
          <a:p>
            <a:pPr indent="0" lvl="0" marL="0" rtl="0" algn="l">
              <a:lnSpc>
                <a:spcPct val="115000"/>
              </a:lnSpc>
              <a:spcBef>
                <a:spcPts val="1200"/>
              </a:spcBef>
              <a:spcAft>
                <a:spcPts val="0"/>
              </a:spcAft>
              <a:buNone/>
            </a:pPr>
            <a:r>
              <a:rPr b="1" lang="en" sz="1000"/>
              <a:t>Non-parametric test: </a:t>
            </a:r>
            <a:r>
              <a:rPr lang="en" sz="1000"/>
              <a:t>it does not depend upon the assumptions of various underlying distributions; this means that it is distribution free.</a:t>
            </a:r>
            <a:endParaRPr sz="1000"/>
          </a:p>
          <a:p>
            <a:pPr indent="0" lvl="0" marL="0" rtl="0" algn="l">
              <a:lnSpc>
                <a:spcPct val="115000"/>
              </a:lnSpc>
              <a:spcBef>
                <a:spcPts val="1200"/>
              </a:spcBef>
              <a:spcAft>
                <a:spcPts val="0"/>
              </a:spcAft>
              <a:buNone/>
            </a:pPr>
            <a:r>
              <a:rPr b="1" lang="en" sz="1000"/>
              <a:t>Concordant pairs:</a:t>
            </a:r>
            <a:r>
              <a:rPr lang="en" sz="1000"/>
              <a:t> if both members of one observation are larger than their respective members of the other observations</a:t>
            </a:r>
            <a:endParaRPr sz="1000"/>
          </a:p>
          <a:p>
            <a:pPr indent="0" lvl="0" marL="0" rtl="0" algn="l">
              <a:lnSpc>
                <a:spcPct val="115000"/>
              </a:lnSpc>
              <a:spcBef>
                <a:spcPts val="1200"/>
              </a:spcBef>
              <a:spcAft>
                <a:spcPts val="0"/>
              </a:spcAft>
              <a:buNone/>
            </a:pPr>
            <a:r>
              <a:rPr b="1" lang="en" sz="1000"/>
              <a:t>Discordant pairs: </a:t>
            </a:r>
            <a:r>
              <a:rPr lang="en" sz="1000"/>
              <a:t>if the two numbers in one observation differ in opposite directions</a:t>
            </a:r>
            <a:endParaRPr sz="1000"/>
          </a:p>
          <a:p>
            <a:pPr indent="0" lvl="0" marL="0" rtl="0" algn="l">
              <a:spcBef>
                <a:spcPts val="1200"/>
              </a:spcBef>
              <a:spcAft>
                <a:spcPts val="0"/>
              </a:spcAft>
              <a:buNone/>
            </a:pPr>
            <a:r>
              <a:t/>
            </a:r>
            <a:endParaRPr>
              <a:latin typeface="Catamaran Light"/>
              <a:ea typeface="Catamaran Light"/>
              <a:cs typeface="Catamaran Light"/>
              <a:sym typeface="Catamaran Light"/>
            </a:endParaRPr>
          </a:p>
        </p:txBody>
      </p:sp>
      <p:sp>
        <p:nvSpPr>
          <p:cNvPr id="460" name="Google Shape;460;p59"/>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t>Multivariate analysis</a:t>
            </a:r>
            <a:endParaRPr b="0" sz="1000">
              <a:latin typeface="Catamaran Light"/>
              <a:ea typeface="Catamaran Light"/>
              <a:cs typeface="Catamaran Light"/>
              <a:sym typeface="Catamaran Light"/>
            </a:endParaRPr>
          </a:p>
          <a:p>
            <a:pPr indent="0" lvl="0" marL="0" rtl="0" algn="l">
              <a:lnSpc>
                <a:spcPct val="115000"/>
              </a:lnSpc>
              <a:spcBef>
                <a:spcPts val="0"/>
              </a:spcBef>
              <a:spcAft>
                <a:spcPts val="0"/>
              </a:spcAft>
              <a:buNone/>
            </a:pPr>
            <a:r>
              <a:t/>
            </a:r>
            <a:endParaRPr sz="1800"/>
          </a:p>
        </p:txBody>
      </p:sp>
      <p:sp>
        <p:nvSpPr>
          <p:cNvPr id="461" name="Google Shape;461;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62" name="Google Shape;462;p59"/>
          <p:cNvPicPr preferRelativeResize="0"/>
          <p:nvPr/>
        </p:nvPicPr>
        <p:blipFill>
          <a:blip r:embed="rId4">
            <a:alphaModFix/>
          </a:blip>
          <a:stretch>
            <a:fillRect/>
          </a:stretch>
        </p:blipFill>
        <p:spPr>
          <a:xfrm>
            <a:off x="4457700" y="3859573"/>
            <a:ext cx="3275800" cy="1050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0"/>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t>Multivariate analysis</a:t>
            </a:r>
            <a:endParaRPr b="0" sz="1000">
              <a:latin typeface="Catamaran Light"/>
              <a:ea typeface="Catamaran Light"/>
              <a:cs typeface="Catamaran Light"/>
              <a:sym typeface="Catamaran Light"/>
            </a:endParaRPr>
          </a:p>
          <a:p>
            <a:pPr indent="0" lvl="0" marL="0" rtl="0" algn="l">
              <a:spcBef>
                <a:spcPts val="0"/>
              </a:spcBef>
              <a:spcAft>
                <a:spcPts val="0"/>
              </a:spcAft>
              <a:buNone/>
            </a:pPr>
            <a:r>
              <a:t/>
            </a:r>
            <a:endParaRPr/>
          </a:p>
        </p:txBody>
      </p:sp>
      <p:sp>
        <p:nvSpPr>
          <p:cNvPr id="468" name="Google Shape;468;p60"/>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9" name="Google Shape;469;p60"/>
          <p:cNvPicPr preferRelativeResize="0"/>
          <p:nvPr/>
        </p:nvPicPr>
        <p:blipFill>
          <a:blip r:embed="rId3">
            <a:alphaModFix/>
          </a:blip>
          <a:stretch>
            <a:fillRect/>
          </a:stretch>
        </p:blipFill>
        <p:spPr>
          <a:xfrm>
            <a:off x="244050" y="1432000"/>
            <a:ext cx="4975424" cy="3559100"/>
          </a:xfrm>
          <a:prstGeom prst="rect">
            <a:avLst/>
          </a:prstGeom>
          <a:noFill/>
          <a:ln>
            <a:noFill/>
          </a:ln>
        </p:spPr>
      </p:pic>
      <p:sp>
        <p:nvSpPr>
          <p:cNvPr id="470" name="Google Shape;470;p60"/>
          <p:cNvSpPr txBox="1"/>
          <p:nvPr>
            <p:ph type="ctrTitle"/>
          </p:nvPr>
        </p:nvSpPr>
        <p:spPr>
          <a:xfrm>
            <a:off x="327702" y="825225"/>
            <a:ext cx="62007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The graph shows that the </a:t>
            </a:r>
            <a:r>
              <a:rPr lang="en" sz="1200"/>
              <a:t>Square</a:t>
            </a:r>
            <a:r>
              <a:rPr lang="en" sz="1200"/>
              <a:t> foot and the emission square foot are following a </a:t>
            </a:r>
            <a:r>
              <a:rPr lang="en" sz="1200"/>
              <a:t>linear</a:t>
            </a:r>
            <a:r>
              <a:rPr lang="en" sz="1200"/>
              <a:t> </a:t>
            </a:r>
            <a:r>
              <a:rPr lang="en" sz="1200"/>
              <a:t>regression</a:t>
            </a:r>
            <a:r>
              <a:rPr lang="en" sz="1200"/>
              <a:t> .</a:t>
            </a:r>
            <a:endParaRPr sz="1200"/>
          </a:p>
        </p:txBody>
      </p:sp>
      <p:sp>
        <p:nvSpPr>
          <p:cNvPr id="471" name="Google Shape;471;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5" name="Shape 475"/>
        <p:cNvGrpSpPr/>
        <p:nvPr/>
      </p:nvGrpSpPr>
      <p:grpSpPr>
        <a:xfrm>
          <a:off x="0" y="0"/>
          <a:ext cx="0" cy="0"/>
          <a:chOff x="0" y="0"/>
          <a:chExt cx="0" cy="0"/>
        </a:xfrm>
      </p:grpSpPr>
      <p:sp>
        <p:nvSpPr>
          <p:cNvPr id="476" name="Google Shape;476;p61"/>
          <p:cNvSpPr/>
          <p:nvPr/>
        </p:nvSpPr>
        <p:spPr>
          <a:xfrm>
            <a:off x="7396225" y="25"/>
            <a:ext cx="17385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61"/>
          <p:cNvSpPr/>
          <p:nvPr/>
        </p:nvSpPr>
        <p:spPr>
          <a:xfrm>
            <a:off x="720000" y="540000"/>
            <a:ext cx="4244400" cy="1568100"/>
          </a:xfrm>
          <a:prstGeom prst="rect">
            <a:avLst/>
          </a:prstGeom>
          <a:solidFill>
            <a:schemeClr val="accent1">
              <a:alpha val="617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61"/>
          <p:cNvSpPr txBox="1"/>
          <p:nvPr>
            <p:ph type="ctrTitle"/>
          </p:nvPr>
        </p:nvSpPr>
        <p:spPr>
          <a:xfrm>
            <a:off x="769725" y="1462450"/>
            <a:ext cx="4143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Modelisation &amp; Prediction : Supervised learning </a:t>
            </a:r>
            <a:endParaRPr>
              <a:solidFill>
                <a:schemeClr val="lt1"/>
              </a:solidFill>
            </a:endParaRPr>
          </a:p>
        </p:txBody>
      </p:sp>
      <p:sp>
        <p:nvSpPr>
          <p:cNvPr id="479" name="Google Shape;479;p61"/>
          <p:cNvSpPr txBox="1"/>
          <p:nvPr>
            <p:ph idx="2" type="title"/>
          </p:nvPr>
        </p:nvSpPr>
        <p:spPr>
          <a:xfrm rot="5400000">
            <a:off x="7142178" y="3570226"/>
            <a:ext cx="17388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rPr>
              <a:t>05</a:t>
            </a:r>
            <a:endParaRPr>
              <a:solidFill>
                <a:schemeClr val="lt1"/>
              </a:solidFill>
            </a:endParaRPr>
          </a:p>
        </p:txBody>
      </p:sp>
      <p:sp>
        <p:nvSpPr>
          <p:cNvPr id="480" name="Google Shape;480;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84" name="Shape 484"/>
        <p:cNvGrpSpPr/>
        <p:nvPr/>
      </p:nvGrpSpPr>
      <p:grpSpPr>
        <a:xfrm>
          <a:off x="0" y="0"/>
          <a:ext cx="0" cy="0"/>
          <a:chOff x="0" y="0"/>
          <a:chExt cx="0" cy="0"/>
        </a:xfrm>
      </p:grpSpPr>
      <p:sp>
        <p:nvSpPr>
          <p:cNvPr id="485" name="Google Shape;485;p62"/>
          <p:cNvSpPr/>
          <p:nvPr/>
        </p:nvSpPr>
        <p:spPr>
          <a:xfrm flipH="1" rot="-5400000">
            <a:off x="-2055600" y="2056950"/>
            <a:ext cx="5140800" cy="1029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62"/>
          <p:cNvSpPr txBox="1"/>
          <p:nvPr/>
        </p:nvSpPr>
        <p:spPr>
          <a:xfrm>
            <a:off x="992925" y="1350"/>
            <a:ext cx="7189800" cy="3317100"/>
          </a:xfrm>
          <a:prstGeom prst="rect">
            <a:avLst/>
          </a:prstGeom>
          <a:noFill/>
          <a:ln>
            <a:noFill/>
          </a:ln>
        </p:spPr>
        <p:txBody>
          <a:bodyPr anchorCtr="0" anchor="t" bIns="91425" lIns="91425" spcFirstLastPara="1" rIns="91425" wrap="square" tIns="91425">
            <a:spAutoFit/>
          </a:bodyPr>
          <a:lstStyle/>
          <a:p>
            <a:pPr indent="-292100" lvl="1" marL="914400" rtl="0" algn="l">
              <a:lnSpc>
                <a:spcPct val="115000"/>
              </a:lnSpc>
              <a:spcBef>
                <a:spcPts val="0"/>
              </a:spcBef>
              <a:spcAft>
                <a:spcPts val="0"/>
              </a:spcAft>
              <a:buSzPts val="1000"/>
              <a:buFont typeface="Muli"/>
              <a:buAutoNum type="alphaLcPeriod"/>
            </a:pPr>
            <a:r>
              <a:rPr lang="en" sz="1000">
                <a:solidFill>
                  <a:schemeClr val="dk1"/>
                </a:solidFill>
                <a:latin typeface="Catamaran Light"/>
                <a:ea typeface="Catamaran Light"/>
                <a:cs typeface="Catamaran Light"/>
                <a:sym typeface="Catamaran Light"/>
              </a:rPr>
              <a:t>Molisation:</a:t>
            </a:r>
            <a:endParaRPr sz="1000">
              <a:solidFill>
                <a:schemeClr val="dk1"/>
              </a:solidFill>
              <a:latin typeface="Catamaran Light"/>
              <a:ea typeface="Catamaran Light"/>
              <a:cs typeface="Catamaran Light"/>
              <a:sym typeface="Catamaran Light"/>
            </a:endParaRPr>
          </a:p>
          <a:p>
            <a:pPr indent="-292100" lvl="2" marL="1371600" rtl="0" algn="l">
              <a:lnSpc>
                <a:spcPct val="115000"/>
              </a:lnSpc>
              <a:spcBef>
                <a:spcPts val="0"/>
              </a:spcBef>
              <a:spcAft>
                <a:spcPts val="0"/>
              </a:spcAft>
              <a:buSzPts val="1000"/>
              <a:buFont typeface="Muli"/>
              <a:buAutoNum type="romanLcPeriod"/>
            </a:pPr>
            <a:r>
              <a:rPr lang="en" sz="1000">
                <a:solidFill>
                  <a:schemeClr val="dk1"/>
                </a:solidFill>
                <a:latin typeface="Catamaran Light"/>
                <a:ea typeface="Catamaran Light"/>
                <a:cs typeface="Catamaran Light"/>
                <a:sym typeface="Catamaran Light"/>
              </a:rPr>
              <a:t>Data Standardisation</a:t>
            </a:r>
            <a:endParaRPr sz="1000">
              <a:solidFill>
                <a:schemeClr val="dk1"/>
              </a:solidFill>
              <a:latin typeface="Catamaran Light"/>
              <a:ea typeface="Catamaran Light"/>
              <a:cs typeface="Catamaran Light"/>
              <a:sym typeface="Catamaran Light"/>
            </a:endParaRPr>
          </a:p>
          <a:p>
            <a:pPr indent="-292100" lvl="3" marL="1828800" rtl="0" algn="l">
              <a:lnSpc>
                <a:spcPct val="115000"/>
              </a:lnSpc>
              <a:spcBef>
                <a:spcPts val="0"/>
              </a:spcBef>
              <a:spcAft>
                <a:spcPts val="0"/>
              </a:spcAft>
              <a:buSzPts val="1000"/>
              <a:buFont typeface="Muli"/>
              <a:buAutoNum type="arabicPeriod"/>
            </a:pPr>
            <a:r>
              <a:rPr lang="en" sz="1000">
                <a:solidFill>
                  <a:schemeClr val="dk1"/>
                </a:solidFill>
                <a:latin typeface="Catamaran Light"/>
                <a:ea typeface="Catamaran Light"/>
                <a:cs typeface="Catamaran Light"/>
                <a:sym typeface="Catamaran Light"/>
              </a:rPr>
              <a:t>Numeric data : Standard scaler &amp; log transformation </a:t>
            </a:r>
            <a:endParaRPr sz="1000">
              <a:solidFill>
                <a:schemeClr val="dk1"/>
              </a:solidFill>
              <a:latin typeface="Catamaran Light"/>
              <a:ea typeface="Catamaran Light"/>
              <a:cs typeface="Catamaran Light"/>
              <a:sym typeface="Catamaran Light"/>
            </a:endParaRPr>
          </a:p>
          <a:p>
            <a:pPr indent="-292100" lvl="3" marL="1828800" rtl="0" algn="l">
              <a:lnSpc>
                <a:spcPct val="115000"/>
              </a:lnSpc>
              <a:spcBef>
                <a:spcPts val="0"/>
              </a:spcBef>
              <a:spcAft>
                <a:spcPts val="0"/>
              </a:spcAft>
              <a:buSzPts val="1000"/>
              <a:buFont typeface="Muli"/>
              <a:buAutoNum type="arabicPeriod"/>
            </a:pPr>
            <a:r>
              <a:rPr lang="en" sz="1000">
                <a:solidFill>
                  <a:schemeClr val="dk1"/>
                </a:solidFill>
                <a:latin typeface="Catamaran Light"/>
                <a:ea typeface="Catamaran Light"/>
                <a:cs typeface="Catamaran Light"/>
                <a:sym typeface="Catamaran Light"/>
              </a:rPr>
              <a:t>Categorical data : One hot encoder </a:t>
            </a:r>
            <a:endParaRPr sz="1000">
              <a:solidFill>
                <a:schemeClr val="dk1"/>
              </a:solidFill>
              <a:latin typeface="Catamaran Light"/>
              <a:ea typeface="Catamaran Light"/>
              <a:cs typeface="Catamaran Light"/>
              <a:sym typeface="Catamaran Light"/>
            </a:endParaRPr>
          </a:p>
          <a:p>
            <a:pPr indent="-292100" lvl="2" marL="1371600" rtl="0" algn="l">
              <a:lnSpc>
                <a:spcPct val="115000"/>
              </a:lnSpc>
              <a:spcBef>
                <a:spcPts val="0"/>
              </a:spcBef>
              <a:spcAft>
                <a:spcPts val="0"/>
              </a:spcAft>
              <a:buSzPts val="1000"/>
              <a:buFont typeface="Muli"/>
              <a:buAutoNum type="romanLcPeriod"/>
            </a:pPr>
            <a:r>
              <a:rPr lang="en" sz="1000">
                <a:solidFill>
                  <a:schemeClr val="dk1"/>
                </a:solidFill>
                <a:latin typeface="Catamaran Light"/>
                <a:ea typeface="Catamaran Light"/>
                <a:cs typeface="Catamaran Light"/>
                <a:sym typeface="Catamaran Light"/>
              </a:rPr>
              <a:t>Feature Engennering</a:t>
            </a:r>
            <a:endParaRPr sz="1000">
              <a:solidFill>
                <a:schemeClr val="dk1"/>
              </a:solidFill>
              <a:latin typeface="Catamaran Light"/>
              <a:ea typeface="Catamaran Light"/>
              <a:cs typeface="Catamaran Light"/>
              <a:sym typeface="Catamaran Light"/>
            </a:endParaRPr>
          </a:p>
          <a:p>
            <a:pPr indent="-292100" lvl="1" marL="914400" rtl="0" algn="l">
              <a:lnSpc>
                <a:spcPct val="115000"/>
              </a:lnSpc>
              <a:spcBef>
                <a:spcPts val="0"/>
              </a:spcBef>
              <a:spcAft>
                <a:spcPts val="0"/>
              </a:spcAft>
              <a:buSzPts val="1000"/>
              <a:buFont typeface="Muli"/>
              <a:buAutoNum type="alphaLcPeriod"/>
            </a:pPr>
            <a:r>
              <a:rPr lang="en" sz="1000">
                <a:solidFill>
                  <a:schemeClr val="dk1"/>
                </a:solidFill>
                <a:latin typeface="Catamaran Light"/>
                <a:ea typeface="Catamaran Light"/>
                <a:cs typeface="Catamaran Light"/>
                <a:sym typeface="Catamaran Light"/>
              </a:rPr>
              <a:t>Prediction</a:t>
            </a:r>
            <a:endParaRPr sz="1000">
              <a:solidFill>
                <a:schemeClr val="dk1"/>
              </a:solidFill>
              <a:latin typeface="Catamaran Light"/>
              <a:ea typeface="Catamaran Light"/>
              <a:cs typeface="Catamaran Light"/>
              <a:sym typeface="Catamaran Light"/>
            </a:endParaRPr>
          </a:p>
          <a:p>
            <a:pPr indent="-285750" lvl="2" marL="1371600" rtl="0" algn="l">
              <a:lnSpc>
                <a:spcPct val="115000"/>
              </a:lnSpc>
              <a:spcBef>
                <a:spcPts val="0"/>
              </a:spcBef>
              <a:spcAft>
                <a:spcPts val="0"/>
              </a:spcAft>
              <a:buSzPts val="900"/>
              <a:buFont typeface="Muli"/>
              <a:buAutoNum type="romanLcPeriod"/>
            </a:pPr>
            <a:r>
              <a:rPr lang="en" sz="1000">
                <a:solidFill>
                  <a:schemeClr val="dk1"/>
                </a:solidFill>
                <a:latin typeface="Catamaran Light"/>
                <a:ea typeface="Catamaran Light"/>
                <a:cs typeface="Catamaran Light"/>
                <a:sym typeface="Catamaran Light"/>
              </a:rPr>
              <a:t>Definition</a:t>
            </a:r>
            <a:endParaRPr sz="1000">
              <a:solidFill>
                <a:schemeClr val="dk1"/>
              </a:solidFill>
              <a:latin typeface="Catamaran Light"/>
              <a:ea typeface="Catamaran Light"/>
              <a:cs typeface="Catamaran Light"/>
              <a:sym typeface="Catamaran Light"/>
            </a:endParaRPr>
          </a:p>
          <a:p>
            <a:pPr indent="-285750" lvl="2" marL="1371600" rtl="0" algn="l">
              <a:lnSpc>
                <a:spcPct val="115000"/>
              </a:lnSpc>
              <a:spcBef>
                <a:spcPts val="0"/>
              </a:spcBef>
              <a:spcAft>
                <a:spcPts val="0"/>
              </a:spcAft>
              <a:buSzPts val="900"/>
              <a:buFont typeface="Muli"/>
              <a:buAutoNum type="romanLcPeriod"/>
            </a:pPr>
            <a:r>
              <a:rPr lang="en" sz="1000">
                <a:solidFill>
                  <a:schemeClr val="dk1"/>
                </a:solidFill>
                <a:latin typeface="Catamaran Light"/>
                <a:ea typeface="Catamaran Light"/>
                <a:cs typeface="Catamaran Light"/>
                <a:sym typeface="Catamaran Light"/>
              </a:rPr>
              <a:t>Models </a:t>
            </a:r>
            <a:endParaRPr sz="1000">
              <a:solidFill>
                <a:schemeClr val="dk1"/>
              </a:solidFill>
              <a:latin typeface="Catamaran Light"/>
              <a:ea typeface="Catamaran Light"/>
              <a:cs typeface="Catamaran Light"/>
              <a:sym typeface="Catamaran Light"/>
            </a:endParaRPr>
          </a:p>
          <a:p>
            <a:pPr indent="-292100" lvl="3" marL="1828800" rtl="0" algn="l">
              <a:lnSpc>
                <a:spcPct val="115000"/>
              </a:lnSpc>
              <a:spcBef>
                <a:spcPts val="0"/>
              </a:spcBef>
              <a:spcAft>
                <a:spcPts val="0"/>
              </a:spcAft>
              <a:buSzPts val="1000"/>
              <a:buFont typeface="Muli"/>
              <a:buAutoNum type="arabicPeriod"/>
            </a:pPr>
            <a:r>
              <a:rPr lang="en" sz="1000">
                <a:solidFill>
                  <a:schemeClr val="dk1"/>
                </a:solidFill>
                <a:latin typeface="Catamaran Light"/>
                <a:ea typeface="Catamaran Light"/>
                <a:cs typeface="Catamaran Light"/>
                <a:sym typeface="Catamaran Light"/>
              </a:rPr>
              <a:t>KNN</a:t>
            </a:r>
            <a:endParaRPr sz="1000">
              <a:solidFill>
                <a:schemeClr val="dk1"/>
              </a:solidFill>
              <a:latin typeface="Catamaran Light"/>
              <a:ea typeface="Catamaran Light"/>
              <a:cs typeface="Catamaran Light"/>
              <a:sym typeface="Catamaran Light"/>
            </a:endParaRPr>
          </a:p>
          <a:p>
            <a:pPr indent="-292100" lvl="3" marL="1828800" rtl="0" algn="l">
              <a:spcBef>
                <a:spcPts val="0"/>
              </a:spcBef>
              <a:spcAft>
                <a:spcPts val="0"/>
              </a:spcAft>
              <a:buSzPts val="1000"/>
              <a:buFont typeface="Muli"/>
              <a:buAutoNum type="arabicPeriod"/>
            </a:pPr>
            <a:r>
              <a:rPr lang="en" sz="1000">
                <a:solidFill>
                  <a:schemeClr val="dk1"/>
                </a:solidFill>
                <a:latin typeface="Catamaran Light"/>
                <a:ea typeface="Catamaran Light"/>
                <a:cs typeface="Catamaran Light"/>
                <a:sym typeface="Catamaran Light"/>
              </a:rPr>
              <a:t>Linear</a:t>
            </a:r>
            <a:endParaRPr sz="1000">
              <a:solidFill>
                <a:schemeClr val="dk1"/>
              </a:solidFill>
              <a:latin typeface="Catamaran Light"/>
              <a:ea typeface="Catamaran Light"/>
              <a:cs typeface="Catamaran Light"/>
              <a:sym typeface="Catamaran Light"/>
            </a:endParaRPr>
          </a:p>
          <a:p>
            <a:pPr indent="-292100" lvl="3" marL="1828800" rtl="0" algn="l">
              <a:spcBef>
                <a:spcPts val="0"/>
              </a:spcBef>
              <a:spcAft>
                <a:spcPts val="0"/>
              </a:spcAft>
              <a:buSzPts val="1000"/>
              <a:buFont typeface="Muli"/>
              <a:buAutoNum type="arabicPeriod"/>
            </a:pPr>
            <a:r>
              <a:rPr lang="en" sz="1000">
                <a:solidFill>
                  <a:schemeClr val="dk1"/>
                </a:solidFill>
                <a:latin typeface="Catamaran Light"/>
                <a:ea typeface="Catamaran Light"/>
                <a:cs typeface="Catamaran Light"/>
                <a:sym typeface="Catamaran Light"/>
              </a:rPr>
              <a:t>Ridge</a:t>
            </a:r>
            <a:endParaRPr sz="1000">
              <a:solidFill>
                <a:schemeClr val="dk1"/>
              </a:solidFill>
              <a:latin typeface="Catamaran Light"/>
              <a:ea typeface="Catamaran Light"/>
              <a:cs typeface="Catamaran Light"/>
              <a:sym typeface="Catamaran Light"/>
            </a:endParaRPr>
          </a:p>
          <a:p>
            <a:pPr indent="-292100" lvl="3" marL="1828800" rtl="0" algn="l">
              <a:spcBef>
                <a:spcPts val="0"/>
              </a:spcBef>
              <a:spcAft>
                <a:spcPts val="0"/>
              </a:spcAft>
              <a:buSzPts val="1000"/>
              <a:buFont typeface="Muli"/>
              <a:buAutoNum type="arabicPeriod"/>
            </a:pPr>
            <a:r>
              <a:rPr lang="en" sz="1000">
                <a:solidFill>
                  <a:schemeClr val="dk1"/>
                </a:solidFill>
                <a:latin typeface="Catamaran Light"/>
                <a:ea typeface="Catamaran Light"/>
                <a:cs typeface="Catamaran Light"/>
                <a:sym typeface="Catamaran Light"/>
              </a:rPr>
              <a:t>Bayesian Ridge</a:t>
            </a:r>
            <a:endParaRPr sz="1000">
              <a:solidFill>
                <a:schemeClr val="dk1"/>
              </a:solidFill>
              <a:latin typeface="Catamaran Light"/>
              <a:ea typeface="Catamaran Light"/>
              <a:cs typeface="Catamaran Light"/>
              <a:sym typeface="Catamaran Light"/>
            </a:endParaRPr>
          </a:p>
          <a:p>
            <a:pPr indent="-292100" lvl="3" marL="1828800" rtl="0" algn="l">
              <a:spcBef>
                <a:spcPts val="0"/>
              </a:spcBef>
              <a:spcAft>
                <a:spcPts val="0"/>
              </a:spcAft>
              <a:buSzPts val="1000"/>
              <a:buFont typeface="Muli"/>
              <a:buAutoNum type="arabicPeriod"/>
            </a:pPr>
            <a:r>
              <a:rPr lang="en" sz="1000">
                <a:solidFill>
                  <a:schemeClr val="dk1"/>
                </a:solidFill>
                <a:latin typeface="Catamaran Light"/>
                <a:ea typeface="Catamaran Light"/>
                <a:cs typeface="Catamaran Light"/>
                <a:sym typeface="Catamaran Light"/>
              </a:rPr>
              <a:t>Lasso </a:t>
            </a:r>
            <a:endParaRPr sz="1000">
              <a:solidFill>
                <a:schemeClr val="dk1"/>
              </a:solidFill>
              <a:latin typeface="Catamaran Light"/>
              <a:ea typeface="Catamaran Light"/>
              <a:cs typeface="Catamaran Light"/>
              <a:sym typeface="Catamaran Light"/>
            </a:endParaRPr>
          </a:p>
          <a:p>
            <a:pPr indent="-292100" lvl="3" marL="1828800" rtl="0" algn="l">
              <a:spcBef>
                <a:spcPts val="0"/>
              </a:spcBef>
              <a:spcAft>
                <a:spcPts val="0"/>
              </a:spcAft>
              <a:buSzPts val="1000"/>
              <a:buFont typeface="Muli"/>
              <a:buAutoNum type="arabicPeriod"/>
            </a:pPr>
            <a:r>
              <a:rPr lang="en" sz="1000">
                <a:solidFill>
                  <a:schemeClr val="dk1"/>
                </a:solidFill>
                <a:latin typeface="Catamaran Light"/>
                <a:ea typeface="Catamaran Light"/>
                <a:cs typeface="Catamaran Light"/>
                <a:sym typeface="Catamaran Light"/>
              </a:rPr>
              <a:t>Bagging</a:t>
            </a:r>
            <a:endParaRPr sz="1000">
              <a:solidFill>
                <a:schemeClr val="dk1"/>
              </a:solidFill>
              <a:latin typeface="Catamaran Light"/>
              <a:ea typeface="Catamaran Light"/>
              <a:cs typeface="Catamaran Light"/>
              <a:sym typeface="Catamaran Light"/>
            </a:endParaRPr>
          </a:p>
          <a:p>
            <a:pPr indent="-292100" lvl="3" marL="1828800" rtl="0" algn="l">
              <a:spcBef>
                <a:spcPts val="0"/>
              </a:spcBef>
              <a:spcAft>
                <a:spcPts val="0"/>
              </a:spcAft>
              <a:buSzPts val="1000"/>
              <a:buFont typeface="Muli"/>
              <a:buAutoNum type="arabicPeriod"/>
            </a:pPr>
            <a:r>
              <a:rPr lang="en" sz="1000">
                <a:solidFill>
                  <a:schemeClr val="dk1"/>
                </a:solidFill>
                <a:latin typeface="Catamaran Light"/>
                <a:ea typeface="Catamaran Light"/>
                <a:cs typeface="Catamaran Light"/>
                <a:sym typeface="Catamaran Light"/>
              </a:rPr>
              <a:t>Random Forest</a:t>
            </a:r>
            <a:endParaRPr sz="1000">
              <a:solidFill>
                <a:schemeClr val="dk1"/>
              </a:solidFill>
              <a:latin typeface="Catamaran Light"/>
              <a:ea typeface="Catamaran Light"/>
              <a:cs typeface="Catamaran Light"/>
              <a:sym typeface="Catamaran Light"/>
            </a:endParaRPr>
          </a:p>
          <a:p>
            <a:pPr indent="-292100" lvl="3" marL="1828800" rtl="0" algn="l">
              <a:spcBef>
                <a:spcPts val="0"/>
              </a:spcBef>
              <a:spcAft>
                <a:spcPts val="0"/>
              </a:spcAft>
              <a:buSzPts val="1000"/>
              <a:buFont typeface="Muli"/>
              <a:buAutoNum type="arabicPeriod"/>
            </a:pPr>
            <a:r>
              <a:rPr lang="en" sz="1000">
                <a:solidFill>
                  <a:schemeClr val="dk1"/>
                </a:solidFill>
                <a:latin typeface="Catamaran Light"/>
                <a:ea typeface="Catamaran Light"/>
                <a:cs typeface="Catamaran Light"/>
                <a:sym typeface="Catamaran Light"/>
              </a:rPr>
              <a:t>Adaboost</a:t>
            </a:r>
            <a:endParaRPr sz="1000">
              <a:solidFill>
                <a:schemeClr val="dk1"/>
              </a:solidFill>
              <a:latin typeface="Catamaran Light"/>
              <a:ea typeface="Catamaran Light"/>
              <a:cs typeface="Catamaran Light"/>
              <a:sym typeface="Catamaran Light"/>
            </a:endParaRPr>
          </a:p>
          <a:p>
            <a:pPr indent="-292100" lvl="3" marL="1828800" rtl="0" algn="l">
              <a:spcBef>
                <a:spcPts val="0"/>
              </a:spcBef>
              <a:spcAft>
                <a:spcPts val="0"/>
              </a:spcAft>
              <a:buSzPts val="1000"/>
              <a:buFont typeface="Muli"/>
              <a:buAutoNum type="arabicPeriod"/>
            </a:pPr>
            <a:r>
              <a:rPr lang="en" sz="1000">
                <a:solidFill>
                  <a:schemeClr val="dk1"/>
                </a:solidFill>
                <a:latin typeface="Catamaran Light"/>
                <a:ea typeface="Catamaran Light"/>
                <a:cs typeface="Catamaran Light"/>
                <a:sym typeface="Catamaran Light"/>
              </a:rPr>
              <a:t>SVM RBF</a:t>
            </a:r>
            <a:endParaRPr sz="1000">
              <a:solidFill>
                <a:schemeClr val="dk1"/>
              </a:solidFill>
              <a:latin typeface="Catamaran Light"/>
              <a:ea typeface="Catamaran Light"/>
              <a:cs typeface="Catamaran Light"/>
              <a:sym typeface="Catamaran Light"/>
            </a:endParaRPr>
          </a:p>
          <a:p>
            <a:pPr indent="-292100" lvl="3" marL="1828800" rtl="0" algn="l">
              <a:spcBef>
                <a:spcPts val="0"/>
              </a:spcBef>
              <a:spcAft>
                <a:spcPts val="0"/>
              </a:spcAft>
              <a:buSzPts val="1000"/>
              <a:buFont typeface="Muli"/>
              <a:buAutoNum type="arabicPeriod"/>
            </a:pPr>
            <a:r>
              <a:rPr lang="en" sz="1000">
                <a:solidFill>
                  <a:schemeClr val="dk1"/>
                </a:solidFill>
                <a:latin typeface="Catamaran Light"/>
                <a:ea typeface="Catamaran Light"/>
                <a:cs typeface="Catamaran Light"/>
                <a:sym typeface="Catamaran Light"/>
              </a:rPr>
              <a:t>Regression</a:t>
            </a:r>
            <a:endParaRPr sz="1000">
              <a:solidFill>
                <a:schemeClr val="dk1"/>
              </a:solidFill>
              <a:latin typeface="Catamaran Light"/>
              <a:ea typeface="Catamaran Light"/>
              <a:cs typeface="Catamaran Light"/>
              <a:sym typeface="Catamaran Light"/>
            </a:endParaRPr>
          </a:p>
          <a:p>
            <a:pPr indent="-292100" lvl="2" marL="1371600" rtl="0" algn="l">
              <a:lnSpc>
                <a:spcPct val="115000"/>
              </a:lnSpc>
              <a:spcBef>
                <a:spcPts val="0"/>
              </a:spcBef>
              <a:spcAft>
                <a:spcPts val="0"/>
              </a:spcAft>
              <a:buSzPts val="1000"/>
              <a:buFont typeface="Muli"/>
              <a:buAutoNum type="romanLcPeriod"/>
            </a:pPr>
            <a:r>
              <a:rPr lang="en" sz="1000">
                <a:solidFill>
                  <a:schemeClr val="dk1"/>
                </a:solidFill>
                <a:latin typeface="Catamaran Light"/>
                <a:ea typeface="Catamaran Light"/>
                <a:cs typeface="Catamaran Light"/>
                <a:sym typeface="Catamaran Light"/>
              </a:rPr>
              <a:t>Cross validation &amp; hyperparameter selections</a:t>
            </a:r>
            <a:endParaRPr/>
          </a:p>
        </p:txBody>
      </p:sp>
      <p:sp>
        <p:nvSpPr>
          <p:cNvPr id="487" name="Google Shape;487;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8" name="Shape 228"/>
        <p:cNvGrpSpPr/>
        <p:nvPr/>
      </p:nvGrpSpPr>
      <p:grpSpPr>
        <a:xfrm>
          <a:off x="0" y="0"/>
          <a:ext cx="0" cy="0"/>
          <a:chOff x="0" y="0"/>
          <a:chExt cx="0" cy="0"/>
        </a:xfrm>
      </p:grpSpPr>
      <p:sp>
        <p:nvSpPr>
          <p:cNvPr id="229" name="Google Shape;229;p36"/>
          <p:cNvSpPr/>
          <p:nvPr/>
        </p:nvSpPr>
        <p:spPr>
          <a:xfrm>
            <a:off x="7396225" y="25"/>
            <a:ext cx="17385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6"/>
          <p:cNvSpPr/>
          <p:nvPr/>
        </p:nvSpPr>
        <p:spPr>
          <a:xfrm>
            <a:off x="720000" y="540000"/>
            <a:ext cx="3310200" cy="1568100"/>
          </a:xfrm>
          <a:prstGeom prst="rect">
            <a:avLst/>
          </a:prstGeom>
          <a:solidFill>
            <a:schemeClr val="accent1">
              <a:alpha val="617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6"/>
          <p:cNvSpPr txBox="1"/>
          <p:nvPr>
            <p:ph type="ctrTitle"/>
          </p:nvPr>
        </p:nvSpPr>
        <p:spPr>
          <a:xfrm>
            <a:off x="769725" y="1310050"/>
            <a:ext cx="3430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Overview and context</a:t>
            </a:r>
            <a:r>
              <a:rPr lang="en">
                <a:solidFill>
                  <a:schemeClr val="lt1"/>
                </a:solidFill>
              </a:rPr>
              <a:t> </a:t>
            </a:r>
            <a:endParaRPr>
              <a:solidFill>
                <a:schemeClr val="lt1"/>
              </a:solidFill>
            </a:endParaRPr>
          </a:p>
        </p:txBody>
      </p:sp>
      <p:sp>
        <p:nvSpPr>
          <p:cNvPr id="232" name="Google Shape;232;p36"/>
          <p:cNvSpPr txBox="1"/>
          <p:nvPr>
            <p:ph idx="2" type="title"/>
          </p:nvPr>
        </p:nvSpPr>
        <p:spPr>
          <a:xfrm rot="5400000">
            <a:off x="7142178" y="3570226"/>
            <a:ext cx="17388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rPr>
              <a:t>01</a:t>
            </a:r>
            <a:endParaRPr>
              <a:solidFill>
                <a:schemeClr val="lt1"/>
              </a:solidFill>
            </a:endParaRPr>
          </a:p>
        </p:txBody>
      </p:sp>
      <p:sp>
        <p:nvSpPr>
          <p:cNvPr id="233" name="Google Shape;233;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3"/>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3" name="Google Shape;493;p63"/>
          <p:cNvPicPr preferRelativeResize="0"/>
          <p:nvPr/>
        </p:nvPicPr>
        <p:blipFill>
          <a:blip r:embed="rId3">
            <a:alphaModFix/>
          </a:blip>
          <a:stretch>
            <a:fillRect/>
          </a:stretch>
        </p:blipFill>
        <p:spPr>
          <a:xfrm>
            <a:off x="152400" y="700800"/>
            <a:ext cx="3827426" cy="1930475"/>
          </a:xfrm>
          <a:prstGeom prst="rect">
            <a:avLst/>
          </a:prstGeom>
          <a:noFill/>
          <a:ln>
            <a:noFill/>
          </a:ln>
        </p:spPr>
      </p:pic>
      <p:pic>
        <p:nvPicPr>
          <p:cNvPr id="494" name="Google Shape;494;p63"/>
          <p:cNvPicPr preferRelativeResize="0"/>
          <p:nvPr/>
        </p:nvPicPr>
        <p:blipFill>
          <a:blip r:embed="rId4">
            <a:alphaModFix/>
          </a:blip>
          <a:stretch>
            <a:fillRect/>
          </a:stretch>
        </p:blipFill>
        <p:spPr>
          <a:xfrm>
            <a:off x="4133850" y="700800"/>
            <a:ext cx="3599115" cy="1930475"/>
          </a:xfrm>
          <a:prstGeom prst="rect">
            <a:avLst/>
          </a:prstGeom>
          <a:noFill/>
          <a:ln>
            <a:noFill/>
          </a:ln>
        </p:spPr>
      </p:pic>
      <p:sp>
        <p:nvSpPr>
          <p:cNvPr id="495" name="Google Shape;495;p63"/>
          <p:cNvSpPr txBox="1"/>
          <p:nvPr>
            <p:ph type="ctrTitle"/>
          </p:nvPr>
        </p:nvSpPr>
        <p:spPr>
          <a:xfrm>
            <a:off x="714355" y="30450"/>
            <a:ext cx="70890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and After LOG</a:t>
            </a:r>
            <a:endParaRPr/>
          </a:p>
        </p:txBody>
      </p:sp>
      <p:pic>
        <p:nvPicPr>
          <p:cNvPr id="496" name="Google Shape;496;p63"/>
          <p:cNvPicPr preferRelativeResize="0"/>
          <p:nvPr/>
        </p:nvPicPr>
        <p:blipFill>
          <a:blip r:embed="rId5">
            <a:alphaModFix/>
          </a:blip>
          <a:stretch>
            <a:fillRect/>
          </a:stretch>
        </p:blipFill>
        <p:spPr>
          <a:xfrm>
            <a:off x="246025" y="2783675"/>
            <a:ext cx="3734754" cy="1930475"/>
          </a:xfrm>
          <a:prstGeom prst="rect">
            <a:avLst/>
          </a:prstGeom>
          <a:noFill/>
          <a:ln>
            <a:noFill/>
          </a:ln>
        </p:spPr>
      </p:pic>
      <p:pic>
        <p:nvPicPr>
          <p:cNvPr id="497" name="Google Shape;497;p63"/>
          <p:cNvPicPr preferRelativeResize="0"/>
          <p:nvPr/>
        </p:nvPicPr>
        <p:blipFill>
          <a:blip r:embed="rId6">
            <a:alphaModFix/>
          </a:blip>
          <a:stretch>
            <a:fillRect/>
          </a:stretch>
        </p:blipFill>
        <p:spPr>
          <a:xfrm>
            <a:off x="4133850" y="2783675"/>
            <a:ext cx="3684644" cy="1930474"/>
          </a:xfrm>
          <a:prstGeom prst="rect">
            <a:avLst/>
          </a:prstGeom>
          <a:noFill/>
          <a:ln>
            <a:noFill/>
          </a:ln>
        </p:spPr>
      </p:pic>
      <p:sp>
        <p:nvSpPr>
          <p:cNvPr id="498" name="Google Shape;498;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9" name="Google Shape;499;p63"/>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Standardisation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4"/>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64"/>
          <p:cNvSpPr txBox="1"/>
          <p:nvPr>
            <p:ph type="ctrTitle"/>
          </p:nvPr>
        </p:nvSpPr>
        <p:spPr>
          <a:xfrm>
            <a:off x="714355" y="30450"/>
            <a:ext cx="70890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and After LOG</a:t>
            </a:r>
            <a:endParaRPr/>
          </a:p>
        </p:txBody>
      </p:sp>
      <p:pic>
        <p:nvPicPr>
          <p:cNvPr id="506" name="Google Shape;506;p64"/>
          <p:cNvPicPr preferRelativeResize="0"/>
          <p:nvPr/>
        </p:nvPicPr>
        <p:blipFill>
          <a:blip r:embed="rId3">
            <a:alphaModFix/>
          </a:blip>
          <a:stretch>
            <a:fillRect/>
          </a:stretch>
        </p:blipFill>
        <p:spPr>
          <a:xfrm>
            <a:off x="152400" y="700800"/>
            <a:ext cx="3817837" cy="1930475"/>
          </a:xfrm>
          <a:prstGeom prst="rect">
            <a:avLst/>
          </a:prstGeom>
          <a:noFill/>
          <a:ln>
            <a:noFill/>
          </a:ln>
        </p:spPr>
      </p:pic>
      <p:pic>
        <p:nvPicPr>
          <p:cNvPr id="507" name="Google Shape;507;p64"/>
          <p:cNvPicPr preferRelativeResize="0"/>
          <p:nvPr/>
        </p:nvPicPr>
        <p:blipFill>
          <a:blip r:embed="rId4">
            <a:alphaModFix/>
          </a:blip>
          <a:stretch>
            <a:fillRect/>
          </a:stretch>
        </p:blipFill>
        <p:spPr>
          <a:xfrm>
            <a:off x="4122637" y="670350"/>
            <a:ext cx="3637853" cy="1960925"/>
          </a:xfrm>
          <a:prstGeom prst="rect">
            <a:avLst/>
          </a:prstGeom>
          <a:noFill/>
          <a:ln>
            <a:noFill/>
          </a:ln>
        </p:spPr>
      </p:pic>
      <p:pic>
        <p:nvPicPr>
          <p:cNvPr id="508" name="Google Shape;508;p64"/>
          <p:cNvPicPr preferRelativeResize="0"/>
          <p:nvPr/>
        </p:nvPicPr>
        <p:blipFill>
          <a:blip r:embed="rId5">
            <a:alphaModFix/>
          </a:blip>
          <a:stretch>
            <a:fillRect/>
          </a:stretch>
        </p:blipFill>
        <p:spPr>
          <a:xfrm>
            <a:off x="7826" y="2783675"/>
            <a:ext cx="4114800" cy="2080062"/>
          </a:xfrm>
          <a:prstGeom prst="rect">
            <a:avLst/>
          </a:prstGeom>
          <a:noFill/>
          <a:ln>
            <a:noFill/>
          </a:ln>
        </p:spPr>
      </p:pic>
      <p:pic>
        <p:nvPicPr>
          <p:cNvPr id="509" name="Google Shape;509;p64"/>
          <p:cNvPicPr preferRelativeResize="0"/>
          <p:nvPr/>
        </p:nvPicPr>
        <p:blipFill>
          <a:blip r:embed="rId6">
            <a:alphaModFix/>
          </a:blip>
          <a:stretch>
            <a:fillRect/>
          </a:stretch>
        </p:blipFill>
        <p:spPr>
          <a:xfrm>
            <a:off x="4275025" y="2783675"/>
            <a:ext cx="3586454" cy="1930475"/>
          </a:xfrm>
          <a:prstGeom prst="rect">
            <a:avLst/>
          </a:prstGeom>
          <a:noFill/>
          <a:ln>
            <a:noFill/>
          </a:ln>
        </p:spPr>
      </p:pic>
      <p:sp>
        <p:nvSpPr>
          <p:cNvPr id="510" name="Google Shape;510;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1" name="Google Shape;511;p64"/>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Standardisation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65"/>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65"/>
          <p:cNvSpPr txBox="1"/>
          <p:nvPr>
            <p:ph type="ctrTitle"/>
          </p:nvPr>
        </p:nvSpPr>
        <p:spPr>
          <a:xfrm>
            <a:off x="714355" y="30450"/>
            <a:ext cx="70890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and After Standard Scaler</a:t>
            </a:r>
            <a:endParaRPr/>
          </a:p>
        </p:txBody>
      </p:sp>
      <p:sp>
        <p:nvSpPr>
          <p:cNvPr id="518" name="Google Shape;518;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19" name="Google Shape;519;p65"/>
          <p:cNvPicPr preferRelativeResize="0"/>
          <p:nvPr/>
        </p:nvPicPr>
        <p:blipFill>
          <a:blip r:embed="rId3">
            <a:alphaModFix/>
          </a:blip>
          <a:stretch>
            <a:fillRect/>
          </a:stretch>
        </p:blipFill>
        <p:spPr>
          <a:xfrm>
            <a:off x="600050" y="1050125"/>
            <a:ext cx="3242206" cy="3940975"/>
          </a:xfrm>
          <a:prstGeom prst="rect">
            <a:avLst/>
          </a:prstGeom>
          <a:noFill/>
          <a:ln>
            <a:noFill/>
          </a:ln>
        </p:spPr>
      </p:pic>
      <p:pic>
        <p:nvPicPr>
          <p:cNvPr id="520" name="Google Shape;520;p65"/>
          <p:cNvPicPr preferRelativeResize="0"/>
          <p:nvPr/>
        </p:nvPicPr>
        <p:blipFill>
          <a:blip r:embed="rId4">
            <a:alphaModFix/>
          </a:blip>
          <a:stretch>
            <a:fillRect/>
          </a:stretch>
        </p:blipFill>
        <p:spPr>
          <a:xfrm>
            <a:off x="4331095" y="1050125"/>
            <a:ext cx="3318280" cy="3940976"/>
          </a:xfrm>
          <a:prstGeom prst="rect">
            <a:avLst/>
          </a:prstGeom>
          <a:noFill/>
          <a:ln>
            <a:noFill/>
          </a:ln>
        </p:spPr>
      </p:pic>
      <p:sp>
        <p:nvSpPr>
          <p:cNvPr id="521" name="Google Shape;521;p65"/>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Standardisation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66"/>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Engeriging  </a:t>
            </a:r>
            <a:endParaRPr/>
          </a:p>
        </p:txBody>
      </p:sp>
      <p:sp>
        <p:nvSpPr>
          <p:cNvPr id="527" name="Google Shape;527;p66"/>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66"/>
          <p:cNvSpPr txBox="1"/>
          <p:nvPr/>
        </p:nvSpPr>
        <p:spPr>
          <a:xfrm>
            <a:off x="8468525" y="1316825"/>
            <a:ext cx="481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tamaran Light"/>
              <a:ea typeface="Catamaran Light"/>
              <a:cs typeface="Catamaran Light"/>
              <a:sym typeface="Catamaran Light"/>
            </a:endParaRPr>
          </a:p>
        </p:txBody>
      </p:sp>
      <p:sp>
        <p:nvSpPr>
          <p:cNvPr id="529" name="Google Shape;529;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30" name="Google Shape;530;p66"/>
          <p:cNvPicPr preferRelativeResize="0"/>
          <p:nvPr/>
        </p:nvPicPr>
        <p:blipFill>
          <a:blip r:embed="rId3">
            <a:alphaModFix/>
          </a:blip>
          <a:stretch>
            <a:fillRect/>
          </a:stretch>
        </p:blipFill>
        <p:spPr>
          <a:xfrm>
            <a:off x="79550" y="3497900"/>
            <a:ext cx="5676900" cy="1476375"/>
          </a:xfrm>
          <a:prstGeom prst="rect">
            <a:avLst/>
          </a:prstGeom>
          <a:noFill/>
          <a:ln>
            <a:noFill/>
          </a:ln>
        </p:spPr>
      </p:pic>
      <p:pic>
        <p:nvPicPr>
          <p:cNvPr id="531" name="Google Shape;531;p66"/>
          <p:cNvPicPr preferRelativeResize="0"/>
          <p:nvPr/>
        </p:nvPicPr>
        <p:blipFill>
          <a:blip r:embed="rId4">
            <a:alphaModFix/>
          </a:blip>
          <a:stretch>
            <a:fillRect/>
          </a:stretch>
        </p:blipFill>
        <p:spPr>
          <a:xfrm>
            <a:off x="50" y="1871663"/>
            <a:ext cx="3552825" cy="1400175"/>
          </a:xfrm>
          <a:prstGeom prst="rect">
            <a:avLst/>
          </a:prstGeom>
          <a:noFill/>
          <a:ln>
            <a:noFill/>
          </a:ln>
        </p:spPr>
      </p:pic>
      <p:sp>
        <p:nvSpPr>
          <p:cNvPr id="532" name="Google Shape;532;p66"/>
          <p:cNvSpPr txBox="1"/>
          <p:nvPr>
            <p:ph type="ctrTitle"/>
          </p:nvPr>
        </p:nvSpPr>
        <p:spPr>
          <a:xfrm>
            <a:off x="79555" y="632100"/>
            <a:ext cx="70890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One hot encoder :</a:t>
            </a:r>
            <a:endParaRPr sz="1400"/>
          </a:p>
          <a:p>
            <a:pPr indent="0" lvl="0" marL="0" rtl="0" algn="l">
              <a:spcBef>
                <a:spcPts val="0"/>
              </a:spcBef>
              <a:spcAft>
                <a:spcPts val="0"/>
              </a:spcAft>
              <a:buNone/>
            </a:pPr>
            <a:r>
              <a:rPr b="0" lang="en" sz="1100">
                <a:solidFill>
                  <a:srgbClr val="000000"/>
                </a:solidFill>
                <a:latin typeface="Arial"/>
                <a:ea typeface="Arial"/>
                <a:cs typeface="Arial"/>
                <a:sym typeface="Arial"/>
              </a:rPr>
              <a:t>One-hot Encoding is a type of vector representation in which </a:t>
            </a:r>
            <a:r>
              <a:rPr b="0" i="1" lang="en" sz="1100">
                <a:solidFill>
                  <a:srgbClr val="000000"/>
                </a:solidFill>
                <a:latin typeface="Arial"/>
                <a:ea typeface="Arial"/>
                <a:cs typeface="Arial"/>
                <a:sym typeface="Arial"/>
              </a:rPr>
              <a:t>all of the elements</a:t>
            </a:r>
            <a:r>
              <a:rPr b="0" lang="en" sz="1100">
                <a:solidFill>
                  <a:srgbClr val="000000"/>
                </a:solidFill>
                <a:latin typeface="Arial"/>
                <a:ea typeface="Arial"/>
                <a:cs typeface="Arial"/>
                <a:sym typeface="Arial"/>
              </a:rPr>
              <a:t> in a vector are 0, except for one, which has 1 as its value, where 1 represents a boolean specifying a category of the element.</a:t>
            </a:r>
            <a:endParaRPr sz="14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67"/>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8" name="Google Shape;538;p67"/>
          <p:cNvPicPr preferRelativeResize="0"/>
          <p:nvPr/>
        </p:nvPicPr>
        <p:blipFill>
          <a:blip r:embed="rId3">
            <a:alphaModFix/>
          </a:blip>
          <a:stretch>
            <a:fillRect/>
          </a:stretch>
        </p:blipFill>
        <p:spPr>
          <a:xfrm>
            <a:off x="990600" y="2888449"/>
            <a:ext cx="4801756" cy="2102651"/>
          </a:xfrm>
          <a:prstGeom prst="rect">
            <a:avLst/>
          </a:prstGeom>
          <a:noFill/>
          <a:ln>
            <a:noFill/>
          </a:ln>
        </p:spPr>
      </p:pic>
      <p:pic>
        <p:nvPicPr>
          <p:cNvPr id="539" name="Google Shape;539;p67"/>
          <p:cNvPicPr preferRelativeResize="0"/>
          <p:nvPr/>
        </p:nvPicPr>
        <p:blipFill>
          <a:blip r:embed="rId4">
            <a:alphaModFix/>
          </a:blip>
          <a:stretch>
            <a:fillRect/>
          </a:stretch>
        </p:blipFill>
        <p:spPr>
          <a:xfrm>
            <a:off x="866750" y="152400"/>
            <a:ext cx="5704069" cy="2583650"/>
          </a:xfrm>
          <a:prstGeom prst="rect">
            <a:avLst/>
          </a:prstGeom>
          <a:noFill/>
          <a:ln>
            <a:noFill/>
          </a:ln>
        </p:spPr>
      </p:pic>
      <p:sp>
        <p:nvSpPr>
          <p:cNvPr id="540" name="Google Shape;540;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1" name="Google Shape;541;p67"/>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Engeriging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68"/>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Prediction </a:t>
            </a:r>
            <a:r>
              <a:rPr lang="en"/>
              <a:t> </a:t>
            </a:r>
            <a:endParaRPr/>
          </a:p>
        </p:txBody>
      </p:sp>
      <p:sp>
        <p:nvSpPr>
          <p:cNvPr id="547" name="Google Shape;547;p68"/>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68"/>
          <p:cNvSpPr txBox="1"/>
          <p:nvPr/>
        </p:nvSpPr>
        <p:spPr>
          <a:xfrm>
            <a:off x="8468525" y="1316825"/>
            <a:ext cx="481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tamaran Light"/>
              <a:ea typeface="Catamaran Light"/>
              <a:cs typeface="Catamaran Light"/>
              <a:sym typeface="Catamaran Light"/>
            </a:endParaRPr>
          </a:p>
        </p:txBody>
      </p:sp>
      <p:sp>
        <p:nvSpPr>
          <p:cNvPr id="549" name="Google Shape;549;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50" name="Google Shape;550;p68"/>
          <p:cNvSpPr txBox="1"/>
          <p:nvPr>
            <p:ph type="ctrTitle"/>
          </p:nvPr>
        </p:nvSpPr>
        <p:spPr>
          <a:xfrm>
            <a:off x="714350" y="0"/>
            <a:ext cx="7089000" cy="507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Definition</a:t>
            </a:r>
            <a:r>
              <a:rPr lang="en" sz="1400"/>
              <a:t>:</a:t>
            </a:r>
            <a:endParaRPr sz="1400"/>
          </a:p>
          <a:p>
            <a:pPr indent="0" lvl="0" marL="0" rtl="0" algn="l">
              <a:spcBef>
                <a:spcPts val="0"/>
              </a:spcBef>
              <a:spcAft>
                <a:spcPts val="0"/>
              </a:spcAft>
              <a:buNone/>
            </a:pPr>
            <a:r>
              <a:t/>
            </a:r>
            <a:endParaRPr sz="200"/>
          </a:p>
          <a:p>
            <a:pPr indent="0" lvl="0" marL="0" rtl="0" algn="l">
              <a:spcBef>
                <a:spcPts val="0"/>
              </a:spcBef>
              <a:spcAft>
                <a:spcPts val="0"/>
              </a:spcAft>
              <a:buNone/>
            </a:pPr>
            <a:r>
              <a:rPr lang="en" sz="1400"/>
              <a:t>Linear: </a:t>
            </a:r>
            <a:r>
              <a:rPr b="0" lang="en" sz="1100">
                <a:solidFill>
                  <a:srgbClr val="000000"/>
                </a:solidFill>
                <a:latin typeface="Arial"/>
                <a:ea typeface="Arial"/>
                <a:cs typeface="Arial"/>
                <a:sym typeface="Arial"/>
              </a:rPr>
              <a:t> </a:t>
            </a:r>
            <a:r>
              <a:rPr b="0" lang="en" sz="1000">
                <a:latin typeface="Catamaran Light"/>
                <a:ea typeface="Catamaran Light"/>
                <a:cs typeface="Catamaran Light"/>
                <a:sym typeface="Catamaran Light"/>
              </a:rPr>
              <a:t>(in scikit-learn) is the most basic form, where the model is not penalized for its choice of weights, at all. That means, during the training stage, if the model feels like one particular feature is particularly important, the model may place a large weight to the feature. This sometimes leads to overfitting in small datasets. Hence, following methods are invented.</a:t>
            </a:r>
            <a:endParaRPr b="0" sz="1000">
              <a:latin typeface="Catamaran Light"/>
              <a:ea typeface="Catamaran Light"/>
              <a:cs typeface="Catamaran Light"/>
              <a:sym typeface="Catamaran Light"/>
            </a:endParaRPr>
          </a:p>
          <a:p>
            <a:pPr indent="0" lvl="0" marL="0" rtl="0" algn="l">
              <a:spcBef>
                <a:spcPts val="0"/>
              </a:spcBef>
              <a:spcAft>
                <a:spcPts val="0"/>
              </a:spcAft>
              <a:buNone/>
            </a:pPr>
            <a:r>
              <a:rPr lang="en" sz="1400"/>
              <a:t>Ridge: </a:t>
            </a:r>
            <a:r>
              <a:rPr b="0" lang="en" sz="1000">
                <a:latin typeface="Catamaran Light"/>
                <a:ea typeface="Catamaran Light"/>
                <a:cs typeface="Catamaran Light"/>
                <a:sym typeface="Catamaran Light"/>
              </a:rPr>
              <a:t>takes a step further and penalizes the model for the sum of squared value of the weights. Thus, the weights not only tend to have smaller absolute values, but also really tend to penalize the extremes of the weights, resulting in a group of weights that are more evenly distributed. :</a:t>
            </a:r>
            <a:endParaRPr b="0" sz="1000">
              <a:latin typeface="Catamaran Light"/>
              <a:ea typeface="Catamaran Light"/>
              <a:cs typeface="Catamaran Light"/>
              <a:sym typeface="Catamaran Light"/>
            </a:endParaRPr>
          </a:p>
          <a:p>
            <a:pPr indent="0" lvl="0" marL="0" rtl="0" algn="l">
              <a:spcBef>
                <a:spcPts val="0"/>
              </a:spcBef>
              <a:spcAft>
                <a:spcPts val="0"/>
              </a:spcAft>
              <a:buNone/>
            </a:pPr>
            <a:r>
              <a:t/>
            </a:r>
            <a:endParaRPr b="0" sz="200">
              <a:latin typeface="Catamaran Light"/>
              <a:ea typeface="Catamaran Light"/>
              <a:cs typeface="Catamaran Light"/>
              <a:sym typeface="Catamaran Light"/>
            </a:endParaRPr>
          </a:p>
          <a:p>
            <a:pPr indent="0" lvl="0" marL="0" rtl="0" algn="l">
              <a:spcBef>
                <a:spcPts val="0"/>
              </a:spcBef>
              <a:spcAft>
                <a:spcPts val="0"/>
              </a:spcAft>
              <a:buNone/>
            </a:pPr>
            <a:r>
              <a:rPr lang="en" sz="1400"/>
              <a:t>Bayesian Ridge :</a:t>
            </a:r>
            <a:r>
              <a:rPr b="0" lang="en" sz="1000">
                <a:latin typeface="Catamaran Light"/>
                <a:ea typeface="Catamaran Light"/>
                <a:cs typeface="Catamaran Light"/>
                <a:sym typeface="Catamaran Light"/>
              </a:rPr>
              <a:t>Bayesian linear regression allows a useful mechanism to deal with insufficient data, or poor distributed data. It allows you to put a prior on the coefficients and on the noise so that in the absence of data, the priors can take over.</a:t>
            </a:r>
            <a:endParaRPr b="0" sz="1000">
              <a:latin typeface="Catamaran Light"/>
              <a:ea typeface="Catamaran Light"/>
              <a:cs typeface="Catamaran Light"/>
              <a:sym typeface="Catamaran Light"/>
            </a:endParaRPr>
          </a:p>
          <a:p>
            <a:pPr indent="0" lvl="0" marL="0" rtl="0" algn="l">
              <a:spcBef>
                <a:spcPts val="0"/>
              </a:spcBef>
              <a:spcAft>
                <a:spcPts val="0"/>
              </a:spcAft>
              <a:buNone/>
            </a:pPr>
            <a:r>
              <a:t/>
            </a:r>
            <a:endParaRPr b="0" sz="200">
              <a:latin typeface="Catamaran Light"/>
              <a:ea typeface="Catamaran Light"/>
              <a:cs typeface="Catamaran Light"/>
              <a:sym typeface="Catamaran Light"/>
            </a:endParaRPr>
          </a:p>
          <a:p>
            <a:pPr indent="0" lvl="0" marL="0" rtl="0" algn="l">
              <a:spcBef>
                <a:spcPts val="0"/>
              </a:spcBef>
              <a:spcAft>
                <a:spcPts val="0"/>
              </a:spcAft>
              <a:buNone/>
            </a:pPr>
            <a:r>
              <a:rPr lang="en" sz="1400"/>
              <a:t>Lasso :</a:t>
            </a:r>
            <a:r>
              <a:rPr b="0" lang="en" sz="1000">
                <a:latin typeface="Catamaran Light"/>
                <a:ea typeface="Catamaran Light"/>
                <a:cs typeface="Catamaran Light"/>
                <a:sym typeface="Catamaran Light"/>
              </a:rPr>
              <a:t> is a modification of linear regression, where the model is penalized for the sum of absolute values of the weights. Thus, the absolute values of weight will be (in general) reduced, and many will tend to be zeros. During training, the objective function become</a:t>
            </a:r>
            <a:r>
              <a:rPr b="0" lang="en" sz="1100">
                <a:solidFill>
                  <a:srgbClr val="000000"/>
                </a:solidFill>
                <a:latin typeface="Arial"/>
                <a:ea typeface="Arial"/>
                <a:cs typeface="Arial"/>
                <a:sym typeface="Arial"/>
              </a:rPr>
              <a:t>:</a:t>
            </a:r>
            <a:endParaRPr b="0" sz="1100">
              <a:solidFill>
                <a:srgbClr val="000000"/>
              </a:solidFill>
              <a:latin typeface="Arial"/>
              <a:ea typeface="Arial"/>
              <a:cs typeface="Arial"/>
              <a:sym typeface="Arial"/>
            </a:endParaRPr>
          </a:p>
          <a:p>
            <a:pPr indent="0" lvl="0" marL="0" rtl="0" algn="l">
              <a:spcBef>
                <a:spcPts val="0"/>
              </a:spcBef>
              <a:spcAft>
                <a:spcPts val="0"/>
              </a:spcAft>
              <a:buNone/>
            </a:pPr>
            <a:r>
              <a:t/>
            </a:r>
            <a:endParaRPr sz="200"/>
          </a:p>
          <a:p>
            <a:pPr indent="0" lvl="0" marL="0" rtl="0" algn="l">
              <a:spcBef>
                <a:spcPts val="0"/>
              </a:spcBef>
              <a:spcAft>
                <a:spcPts val="0"/>
              </a:spcAft>
              <a:buNone/>
            </a:pPr>
            <a:r>
              <a:rPr lang="en" sz="1400"/>
              <a:t>Bagging: </a:t>
            </a:r>
            <a:r>
              <a:rPr b="0" lang="en" sz="1000">
                <a:latin typeface="Catamaran Light"/>
                <a:ea typeface="Catamaran Light"/>
                <a:cs typeface="Catamaran Light"/>
                <a:sym typeface="Catamaran Light"/>
              </a:rPr>
              <a:t>A Bagging classifier is an ensemble meta-estimator that fits base classifiers each on random subsets of the original dataset and then aggregate their individual predictions (either by voting or by averaging) to form a final prediction. ... If samples are drawn with replacement, then the method is known as Bagging</a:t>
            </a:r>
            <a:endParaRPr b="0" sz="1000">
              <a:latin typeface="Catamaran Light"/>
              <a:ea typeface="Catamaran Light"/>
              <a:cs typeface="Catamaran Light"/>
              <a:sym typeface="Catamaran Light"/>
            </a:endParaRPr>
          </a:p>
          <a:p>
            <a:pPr indent="0" lvl="0" marL="0" rtl="0" algn="l">
              <a:spcBef>
                <a:spcPts val="0"/>
              </a:spcBef>
              <a:spcAft>
                <a:spcPts val="0"/>
              </a:spcAft>
              <a:buNone/>
            </a:pPr>
            <a:r>
              <a:t/>
            </a:r>
            <a:endParaRPr b="0" sz="200">
              <a:latin typeface="Catamaran Light"/>
              <a:ea typeface="Catamaran Light"/>
              <a:cs typeface="Catamaran Light"/>
              <a:sym typeface="Catamaran Light"/>
            </a:endParaRPr>
          </a:p>
          <a:p>
            <a:pPr indent="0" lvl="0" marL="0" rtl="0" algn="l">
              <a:spcBef>
                <a:spcPts val="0"/>
              </a:spcBef>
              <a:spcAft>
                <a:spcPts val="0"/>
              </a:spcAft>
              <a:buNone/>
            </a:pPr>
            <a:r>
              <a:rPr lang="en" sz="1400"/>
              <a:t>Random Forest :</a:t>
            </a:r>
            <a:r>
              <a:rPr b="0" lang="en" sz="1000">
                <a:latin typeface="Catamaran Light"/>
                <a:ea typeface="Catamaran Light"/>
                <a:cs typeface="Catamaran Light"/>
                <a:sym typeface="Catamaran Light"/>
              </a:rPr>
              <a:t>A random forest is a meta estimator that fits a number of classifying decision trees on various sub-samples of the dataset and uses averaging to improve the predictive accuracy and control over-fitting. The sub-sample size is controlled with the max_samples parameter if bootstrap=True (default), otherwise the whole dataset is used to build each tree.</a:t>
            </a:r>
            <a:endParaRPr b="0" sz="1000">
              <a:latin typeface="Catamaran Light"/>
              <a:ea typeface="Catamaran Light"/>
              <a:cs typeface="Catamaran Light"/>
              <a:sym typeface="Catamaran Light"/>
            </a:endParaRPr>
          </a:p>
          <a:p>
            <a:pPr indent="0" lvl="0" marL="0" rtl="0" algn="l">
              <a:spcBef>
                <a:spcPts val="0"/>
              </a:spcBef>
              <a:spcAft>
                <a:spcPts val="0"/>
              </a:spcAft>
              <a:buNone/>
            </a:pPr>
            <a:r>
              <a:t/>
            </a:r>
            <a:endParaRPr b="0" sz="200">
              <a:latin typeface="Catamaran Light"/>
              <a:ea typeface="Catamaran Light"/>
              <a:cs typeface="Catamaran Light"/>
              <a:sym typeface="Catamaran Light"/>
            </a:endParaRPr>
          </a:p>
          <a:p>
            <a:pPr indent="0" lvl="0" marL="0" rtl="0" algn="l">
              <a:spcBef>
                <a:spcPts val="0"/>
              </a:spcBef>
              <a:spcAft>
                <a:spcPts val="0"/>
              </a:spcAft>
              <a:buNone/>
            </a:pPr>
            <a:r>
              <a:rPr lang="en" sz="1400"/>
              <a:t>Adaboost: </a:t>
            </a:r>
            <a:r>
              <a:rPr b="0" lang="en" sz="1000">
                <a:latin typeface="Catamaran Light"/>
                <a:ea typeface="Catamaran Light"/>
                <a:cs typeface="Catamaran Light"/>
                <a:sym typeface="Catamaran Light"/>
              </a:rPr>
              <a:t>An AdaBoost [1] regressor is a meta-estimator that begins by fitting a regressor on the original dataset and then fits additional copies of the regressor on the same dataset but where the weights of instances are adjusted according to the error of the current prediction. As such, subsequent regressors focus more on difficult cases.</a:t>
            </a:r>
            <a:endParaRPr sz="1400"/>
          </a:p>
          <a:p>
            <a:pPr indent="0" lvl="0" marL="0" rtl="0" algn="l">
              <a:spcBef>
                <a:spcPts val="0"/>
              </a:spcBef>
              <a:spcAft>
                <a:spcPts val="0"/>
              </a:spcAft>
              <a:buNone/>
            </a:pPr>
            <a:r>
              <a:t/>
            </a:r>
            <a:endParaRPr sz="200"/>
          </a:p>
          <a:p>
            <a:pPr indent="0" lvl="0" marL="0" rtl="0" algn="l">
              <a:spcBef>
                <a:spcPts val="0"/>
              </a:spcBef>
              <a:spcAft>
                <a:spcPts val="0"/>
              </a:spcAft>
              <a:buNone/>
            </a:pPr>
            <a:r>
              <a:rPr lang="en" sz="1400"/>
              <a:t>SVM RBF: </a:t>
            </a:r>
            <a:r>
              <a:rPr b="0" lang="en" sz="1000">
                <a:latin typeface="Catamaran Light"/>
                <a:ea typeface="Catamaran Light"/>
                <a:cs typeface="Catamaran Light"/>
                <a:sym typeface="Catamaran Light"/>
              </a:rPr>
              <a:t>support vector Mahine: Gaussian RBF(Radial Basis Function) is another popular Kernel method used in SVM models for more. RBF kernel is a function whose value depends on the distance from the origin or from some point</a:t>
            </a:r>
            <a:endParaRPr sz="1400"/>
          </a:p>
          <a:p>
            <a:pPr indent="0" lvl="0" marL="0" rtl="0" algn="l">
              <a:spcBef>
                <a:spcPts val="0"/>
              </a:spcBef>
              <a:spcAft>
                <a:spcPts val="0"/>
              </a:spcAft>
              <a:buNone/>
            </a:pPr>
            <a:r>
              <a:t/>
            </a:r>
            <a:endParaRPr sz="200"/>
          </a:p>
          <a:p>
            <a:pPr indent="0" lvl="0" marL="0" rtl="0" algn="l">
              <a:spcBef>
                <a:spcPts val="0"/>
              </a:spcBef>
              <a:spcAft>
                <a:spcPts val="0"/>
              </a:spcAft>
              <a:buNone/>
            </a:pPr>
            <a:r>
              <a:rPr lang="en" sz="1400"/>
              <a:t>KNN: </a:t>
            </a:r>
            <a:r>
              <a:rPr b="0" lang="en" sz="1000">
                <a:latin typeface="Catamaran Light"/>
                <a:ea typeface="Catamaran Light"/>
                <a:cs typeface="Catamaran Light"/>
                <a:sym typeface="Catamaran Light"/>
              </a:rPr>
              <a:t> is a non-parametric method that, in an intuitive manner, approximates the association between independent variables and the continuous outcome by averaging the observations in the same neighbourhood. The size of the neighbourhood needs to be set by the analyst or can be chosen using cross-validation (we will see this later) to select the size that minimises the mean-squared error.</a:t>
            </a:r>
            <a:endParaRPr b="0" sz="1000">
              <a:latin typeface="Catamaran Light"/>
              <a:ea typeface="Catamaran Light"/>
              <a:cs typeface="Catamaran Light"/>
              <a:sym typeface="Catamaran Light"/>
            </a:endParaRPr>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9"/>
          <p:cNvSpPr txBox="1"/>
          <p:nvPr>
            <p:ph type="ctrTitle"/>
          </p:nvPr>
        </p:nvSpPr>
        <p:spPr>
          <a:xfrm>
            <a:off x="1462070" y="-1787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See prediction Value</a:t>
            </a:r>
            <a:endParaRPr/>
          </a:p>
        </p:txBody>
      </p:sp>
      <p:sp>
        <p:nvSpPr>
          <p:cNvPr id="556" name="Google Shape;556;p69"/>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69"/>
          <p:cNvSpPr txBox="1"/>
          <p:nvPr>
            <p:ph idx="4294967295" type="subTitle"/>
          </p:nvPr>
        </p:nvSpPr>
        <p:spPr>
          <a:xfrm flipH="1">
            <a:off x="719950" y="540000"/>
            <a:ext cx="8324400" cy="4024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See the Prediction Value : </a:t>
            </a:r>
            <a:endParaRPr/>
          </a:p>
          <a:p>
            <a:pPr indent="0" lvl="0" marL="0" rtl="0" algn="l">
              <a:lnSpc>
                <a:spcPct val="115000"/>
              </a:lnSpc>
              <a:spcBef>
                <a:spcPts val="0"/>
              </a:spcBef>
              <a:spcAft>
                <a:spcPts val="0"/>
              </a:spcAft>
              <a:buNone/>
            </a:pPr>
            <a:r>
              <a:t/>
            </a:r>
            <a:endParaRPr/>
          </a:p>
          <a:p>
            <a:pPr indent="-304800" lvl="0" marL="457200" rtl="0" algn="l">
              <a:spcBef>
                <a:spcPts val="0"/>
              </a:spcBef>
              <a:spcAft>
                <a:spcPts val="0"/>
              </a:spcAft>
              <a:buClr>
                <a:schemeClr val="accent1"/>
              </a:buClr>
              <a:buSzPts val="1200"/>
              <a:buFont typeface="Catamaran Medium"/>
              <a:buAutoNum type="arabicPeriod"/>
            </a:pPr>
            <a:r>
              <a:rPr lang="en"/>
              <a:t>Starting with one Hot encoder that will help us use the columns that are in objects  and convert them into variable in separate columns</a:t>
            </a:r>
            <a:endParaRPr/>
          </a:p>
          <a:p>
            <a:pPr indent="-298450" lvl="0" marL="457200" rtl="0" algn="l">
              <a:spcBef>
                <a:spcPts val="0"/>
              </a:spcBef>
              <a:spcAft>
                <a:spcPts val="0"/>
              </a:spcAft>
              <a:buClr>
                <a:schemeClr val="accent1"/>
              </a:buClr>
              <a:buSzPts val="1100"/>
              <a:buFont typeface="Catamaran Medium"/>
              <a:buAutoNum type="arabicPeriod"/>
            </a:pPr>
            <a:r>
              <a:rPr lang="en"/>
              <a:t>Use prediction Models to predict the Emission</a:t>
            </a:r>
            <a:endParaRPr/>
          </a:p>
          <a:p>
            <a:pPr indent="-298450" lvl="1" marL="914400" rtl="0" algn="l">
              <a:spcBef>
                <a:spcPts val="0"/>
              </a:spcBef>
              <a:spcAft>
                <a:spcPts val="0"/>
              </a:spcAft>
              <a:buClr>
                <a:srgbClr val="000000"/>
              </a:buClr>
              <a:buSzPts val="1100"/>
              <a:buFont typeface="Muli"/>
              <a:buAutoNum type="alphaLcPeriod"/>
            </a:pPr>
            <a:r>
              <a:rPr lang="en"/>
              <a:t>Linear </a:t>
            </a:r>
            <a:endParaRPr/>
          </a:p>
          <a:p>
            <a:pPr indent="-298450" lvl="2" marL="1371600" rtl="0" algn="l">
              <a:lnSpc>
                <a:spcPct val="100000"/>
              </a:lnSpc>
              <a:spcBef>
                <a:spcPts val="0"/>
              </a:spcBef>
              <a:spcAft>
                <a:spcPts val="0"/>
              </a:spcAft>
              <a:buClr>
                <a:srgbClr val="000000"/>
              </a:buClr>
              <a:buSzPts val="1100"/>
              <a:buFont typeface="Muli"/>
              <a:buAutoNum type="romanLcPeriod"/>
            </a:pPr>
            <a:r>
              <a:rPr lang="en" sz="1100">
                <a:solidFill>
                  <a:srgbClr val="000000"/>
                </a:solidFill>
                <a:latin typeface="Arial"/>
                <a:ea typeface="Arial"/>
                <a:cs typeface="Arial"/>
                <a:sym typeface="Arial"/>
              </a:rPr>
              <a:t>Simple regression that will draw line</a:t>
            </a:r>
            <a:endParaRPr/>
          </a:p>
          <a:p>
            <a:pPr indent="-298450" lvl="1" marL="914400" rtl="0" algn="l">
              <a:spcBef>
                <a:spcPts val="0"/>
              </a:spcBef>
              <a:spcAft>
                <a:spcPts val="0"/>
              </a:spcAft>
              <a:buClr>
                <a:srgbClr val="000000"/>
              </a:buClr>
              <a:buSzPts val="1100"/>
              <a:buFont typeface="Muli"/>
              <a:buAutoNum type="alphaLcPeriod"/>
            </a:pPr>
            <a:r>
              <a:rPr lang="en"/>
              <a:t>Ridge</a:t>
            </a:r>
            <a:endParaRPr/>
          </a:p>
          <a:p>
            <a:pPr indent="-298450" lvl="2" marL="1371600" rtl="0" algn="l">
              <a:spcBef>
                <a:spcPts val="0"/>
              </a:spcBef>
              <a:spcAft>
                <a:spcPts val="0"/>
              </a:spcAft>
              <a:buClr>
                <a:srgbClr val="000000"/>
              </a:buClr>
              <a:buSzPts val="1100"/>
              <a:buFont typeface="Muli"/>
              <a:buAutoNum type="romanLcPeriod"/>
            </a:pPr>
            <a:r>
              <a:rPr lang="en" sz="1100">
                <a:solidFill>
                  <a:srgbClr val="000000"/>
                </a:solidFill>
                <a:latin typeface="Arial"/>
                <a:ea typeface="Arial"/>
                <a:cs typeface="Arial"/>
                <a:sym typeface="Arial"/>
              </a:rPr>
              <a:t>It is a Linear regression but It is Regularized (or regularized regression) </a:t>
            </a:r>
            <a:endParaRPr sz="1100">
              <a:solidFill>
                <a:srgbClr val="000000"/>
              </a:solidFill>
              <a:latin typeface="Arial"/>
              <a:ea typeface="Arial"/>
              <a:cs typeface="Arial"/>
              <a:sym typeface="Arial"/>
            </a:endParaRPr>
          </a:p>
          <a:p>
            <a:pPr indent="-298450" lvl="3" marL="1828800" rtl="0" algn="l">
              <a:spcBef>
                <a:spcPts val="0"/>
              </a:spcBef>
              <a:spcAft>
                <a:spcPts val="0"/>
              </a:spcAft>
              <a:buClr>
                <a:srgbClr val="000000"/>
              </a:buClr>
              <a:buSzPts val="1100"/>
              <a:buFont typeface="Muli"/>
              <a:buAutoNum type="arabicPeriod"/>
            </a:pPr>
            <a:r>
              <a:rPr lang="en" sz="1100">
                <a:solidFill>
                  <a:srgbClr val="000000"/>
                </a:solidFill>
                <a:latin typeface="Arial"/>
                <a:ea typeface="Arial"/>
                <a:cs typeface="Arial"/>
                <a:sym typeface="Arial"/>
              </a:rPr>
              <a:t> Coefficient Of linear Regression are not equal to zero if there column is not contributing </a:t>
            </a:r>
            <a:endParaRPr sz="1100">
              <a:solidFill>
                <a:srgbClr val="000000"/>
              </a:solidFill>
              <a:latin typeface="Arial"/>
              <a:ea typeface="Arial"/>
              <a:cs typeface="Arial"/>
              <a:sym typeface="Arial"/>
            </a:endParaRPr>
          </a:p>
          <a:p>
            <a:pPr indent="-298450" lvl="3" marL="1828800" rtl="0" algn="l">
              <a:spcBef>
                <a:spcPts val="0"/>
              </a:spcBef>
              <a:spcAft>
                <a:spcPts val="0"/>
              </a:spcAft>
              <a:buClr>
                <a:srgbClr val="000000"/>
              </a:buClr>
              <a:buSzPts val="1100"/>
              <a:buFont typeface="Muli"/>
              <a:buAutoNum type="arabicPeriod"/>
            </a:pPr>
            <a:r>
              <a:rPr lang="en" sz="1100">
                <a:solidFill>
                  <a:srgbClr val="000000"/>
                </a:solidFill>
                <a:latin typeface="Arial"/>
                <a:ea typeface="Arial"/>
                <a:cs typeface="Arial"/>
                <a:sym typeface="Arial"/>
              </a:rPr>
              <a:t>Ridge Regression makes columns that are not important to Zero or equal to zero or very small so that contribution is very less in Prediction So it will reduce overall variance in our model</a:t>
            </a:r>
            <a:endParaRPr sz="1100">
              <a:solidFill>
                <a:srgbClr val="000000"/>
              </a:solidFill>
              <a:latin typeface="Arial"/>
              <a:ea typeface="Arial"/>
              <a:cs typeface="Arial"/>
              <a:sym typeface="Arial"/>
            </a:endParaRPr>
          </a:p>
          <a:p>
            <a:pPr indent="-298450" lvl="3" marL="1828800" rtl="0" algn="l">
              <a:spcBef>
                <a:spcPts val="0"/>
              </a:spcBef>
              <a:spcAft>
                <a:spcPts val="0"/>
              </a:spcAft>
              <a:buClr>
                <a:srgbClr val="000000"/>
              </a:buClr>
              <a:buSzPts val="1100"/>
              <a:buFont typeface="Arial"/>
              <a:buAutoNum type="arabicPeriod"/>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558" name="Google Shape;558;p69"/>
          <p:cNvPicPr preferRelativeResize="0"/>
          <p:nvPr/>
        </p:nvPicPr>
        <p:blipFill>
          <a:blip r:embed="rId3">
            <a:alphaModFix/>
          </a:blip>
          <a:stretch>
            <a:fillRect/>
          </a:stretch>
        </p:blipFill>
        <p:spPr>
          <a:xfrm>
            <a:off x="2614751" y="3076074"/>
            <a:ext cx="2826949" cy="891300"/>
          </a:xfrm>
          <a:prstGeom prst="rect">
            <a:avLst/>
          </a:prstGeom>
          <a:noFill/>
          <a:ln>
            <a:noFill/>
          </a:ln>
        </p:spPr>
      </p:pic>
      <p:pic>
        <p:nvPicPr>
          <p:cNvPr id="559" name="Google Shape;559;p69"/>
          <p:cNvPicPr preferRelativeResize="0"/>
          <p:nvPr/>
        </p:nvPicPr>
        <p:blipFill>
          <a:blip r:embed="rId4">
            <a:alphaModFix/>
          </a:blip>
          <a:stretch>
            <a:fillRect/>
          </a:stretch>
        </p:blipFill>
        <p:spPr>
          <a:xfrm>
            <a:off x="6619925" y="1241800"/>
            <a:ext cx="1562100" cy="1053725"/>
          </a:xfrm>
          <a:prstGeom prst="rect">
            <a:avLst/>
          </a:prstGeom>
          <a:noFill/>
          <a:ln>
            <a:noFill/>
          </a:ln>
        </p:spPr>
      </p:pic>
      <p:sp>
        <p:nvSpPr>
          <p:cNvPr id="560" name="Google Shape;560;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70"/>
          <p:cNvSpPr txBox="1"/>
          <p:nvPr>
            <p:ph type="ctrTitle"/>
          </p:nvPr>
        </p:nvSpPr>
        <p:spPr>
          <a:xfrm>
            <a:off x="1462070" y="-1787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See prediction Value</a:t>
            </a:r>
            <a:endParaRPr/>
          </a:p>
        </p:txBody>
      </p:sp>
      <p:sp>
        <p:nvSpPr>
          <p:cNvPr id="566" name="Google Shape;566;p70"/>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70"/>
          <p:cNvSpPr txBox="1"/>
          <p:nvPr>
            <p:ph idx="4294967295" type="subTitle"/>
          </p:nvPr>
        </p:nvSpPr>
        <p:spPr>
          <a:xfrm flipH="1">
            <a:off x="714350" y="423725"/>
            <a:ext cx="8324400" cy="4024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accent1"/>
              </a:buClr>
              <a:buSzPts val="1200"/>
              <a:buFont typeface="Catamaran Medium"/>
              <a:buAutoNum type="arabicPeriod"/>
            </a:pPr>
            <a:r>
              <a:rPr lang="en"/>
              <a:t>Starting </a:t>
            </a:r>
            <a:endParaRPr/>
          </a:p>
          <a:p>
            <a:pPr indent="-298450" lvl="1" marL="914400" rtl="0" algn="l">
              <a:spcBef>
                <a:spcPts val="0"/>
              </a:spcBef>
              <a:spcAft>
                <a:spcPts val="0"/>
              </a:spcAft>
              <a:buClr>
                <a:srgbClr val="000000"/>
              </a:buClr>
              <a:buSzPts val="1100"/>
              <a:buFont typeface="Muli"/>
              <a:buAutoNum type="alphaLcPeriod"/>
            </a:pPr>
            <a:r>
              <a:rPr lang="en"/>
              <a:t>Lasso</a:t>
            </a:r>
            <a:endParaRPr/>
          </a:p>
          <a:p>
            <a:pPr indent="-298450" lvl="2" marL="1371600" rtl="0" algn="l">
              <a:spcBef>
                <a:spcPts val="0"/>
              </a:spcBef>
              <a:spcAft>
                <a:spcPts val="0"/>
              </a:spcAft>
              <a:buClr>
                <a:srgbClr val="000000"/>
              </a:buClr>
              <a:buSzPts val="1100"/>
              <a:buFont typeface="Muli"/>
              <a:buAutoNum type="romanLcPeriod"/>
            </a:pPr>
            <a:r>
              <a:rPr lang="en" sz="1100">
                <a:solidFill>
                  <a:srgbClr val="000000"/>
                </a:solidFill>
                <a:latin typeface="Arial"/>
                <a:ea typeface="Arial"/>
                <a:cs typeface="Arial"/>
                <a:sym typeface="Arial"/>
              </a:rPr>
              <a:t>Lasso Regression is </a:t>
            </a:r>
            <a:r>
              <a:rPr b="1" lang="en" sz="1100">
                <a:solidFill>
                  <a:srgbClr val="000000"/>
                </a:solidFill>
                <a:latin typeface="Arial"/>
                <a:ea typeface="Arial"/>
                <a:cs typeface="Arial"/>
                <a:sym typeface="Arial"/>
              </a:rPr>
              <a:t>a popular type of regularized linear regression that includes an L1 penalty</a:t>
            </a:r>
            <a:r>
              <a:rPr lang="en" sz="1100">
                <a:solidFill>
                  <a:srgbClr val="000000"/>
                </a:solidFill>
                <a:latin typeface="Arial"/>
                <a:ea typeface="Arial"/>
                <a:cs typeface="Arial"/>
                <a:sym typeface="Arial"/>
              </a:rPr>
              <a:t>. This has the effect of shrinking the coefficients for those input variables that do not contribute much to the prediction task.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98450" lvl="1" marL="914400" rtl="0" algn="l">
              <a:spcBef>
                <a:spcPts val="0"/>
              </a:spcBef>
              <a:spcAft>
                <a:spcPts val="0"/>
              </a:spcAft>
              <a:buClr>
                <a:srgbClr val="000000"/>
              </a:buClr>
              <a:buSzPts val="1100"/>
              <a:buFont typeface="Muli"/>
              <a:buAutoNum type="alphaLcPeriod"/>
            </a:pPr>
            <a:r>
              <a:rPr lang="en"/>
              <a:t>Random Forest</a:t>
            </a:r>
            <a:endParaRPr/>
          </a:p>
          <a:p>
            <a:pPr indent="-298450" lvl="2" marL="1371600" rtl="0" algn="l">
              <a:spcBef>
                <a:spcPts val="0"/>
              </a:spcBef>
              <a:spcAft>
                <a:spcPts val="0"/>
              </a:spcAft>
              <a:buClr>
                <a:srgbClr val="000000"/>
              </a:buClr>
              <a:buSzPts val="1100"/>
              <a:buFont typeface="Muli"/>
              <a:buAutoNum type="romanLcPeriod"/>
            </a:pPr>
            <a:r>
              <a:rPr lang="en"/>
              <a:t>They are made out of decision trees, but don't have the same problems with accuracy. </a:t>
            </a:r>
            <a:endParaRPr/>
          </a:p>
          <a:p>
            <a:pPr indent="-298450" lvl="1" marL="914400" rtl="0" algn="l">
              <a:spcBef>
                <a:spcPts val="0"/>
              </a:spcBef>
              <a:spcAft>
                <a:spcPts val="0"/>
              </a:spcAft>
              <a:buClr>
                <a:srgbClr val="000000"/>
              </a:buClr>
              <a:buSzPts val="1100"/>
              <a:buFont typeface="Muli"/>
              <a:buAutoNum type="alphaLcPeriod"/>
            </a:pPr>
            <a:r>
              <a:rPr lang="en"/>
              <a:t>Adaboost</a:t>
            </a:r>
            <a:endParaRPr/>
          </a:p>
          <a:p>
            <a:pPr indent="-298450" lvl="2" marL="1371600" rtl="0" algn="l">
              <a:spcBef>
                <a:spcPts val="0"/>
              </a:spcBef>
              <a:spcAft>
                <a:spcPts val="0"/>
              </a:spcAft>
              <a:buClr>
                <a:srgbClr val="000000"/>
              </a:buClr>
              <a:buSzPts val="1100"/>
              <a:buFont typeface="Muli"/>
              <a:buAutoNum type="romanLcPeriod"/>
            </a:pPr>
            <a:r>
              <a:rPr lang="en"/>
              <a:t>AdaBoost is one of those machine learning methods that seems so much more confusing than it really is. It's really just a simple twist on decision trees and random forests.  It uses stumps  </a:t>
            </a:r>
            <a:endParaRPr/>
          </a:p>
          <a:p>
            <a:pPr indent="-298450" lvl="1" marL="914400" rtl="0" algn="l">
              <a:spcBef>
                <a:spcPts val="0"/>
              </a:spcBef>
              <a:spcAft>
                <a:spcPts val="0"/>
              </a:spcAft>
              <a:buClr>
                <a:srgbClr val="000000"/>
              </a:buClr>
              <a:buSzPts val="1100"/>
              <a:buFont typeface="Muli"/>
              <a:buAutoNum type="alphaLcPeriod"/>
            </a:pPr>
            <a:r>
              <a:rPr lang="en"/>
              <a:t>Bagging</a:t>
            </a:r>
            <a:endParaRPr/>
          </a:p>
          <a:p>
            <a:pPr indent="-298450" lvl="2" marL="1371600" rtl="0" algn="l">
              <a:spcBef>
                <a:spcPts val="0"/>
              </a:spcBef>
              <a:spcAft>
                <a:spcPts val="0"/>
              </a:spcAft>
              <a:buClr>
                <a:srgbClr val="000000"/>
              </a:buClr>
              <a:buSzPts val="1100"/>
              <a:buFont typeface="Muli"/>
              <a:buAutoNum type="romanLcPeriod"/>
            </a:pPr>
            <a:r>
              <a:rPr lang="en"/>
              <a:t>Bagging is an ensemble machine learning algorithm that combines the predictions from many decision trees.</a:t>
            </a:r>
            <a:endParaRPr/>
          </a:p>
          <a:p>
            <a:pPr indent="-298450" lvl="1" marL="914400" rtl="0" algn="l">
              <a:spcBef>
                <a:spcPts val="0"/>
              </a:spcBef>
              <a:spcAft>
                <a:spcPts val="0"/>
              </a:spcAft>
              <a:buClr>
                <a:srgbClr val="000000"/>
              </a:buClr>
              <a:buSzPts val="1100"/>
              <a:buFont typeface="Muli"/>
              <a:buAutoNum type="alphaLcPeriod"/>
            </a:pPr>
            <a:r>
              <a:t/>
            </a:r>
            <a:endParaRPr/>
          </a:p>
          <a:p>
            <a:pPr indent="0" lvl="0" marL="0" rtl="0" algn="l">
              <a:lnSpc>
                <a:spcPct val="100000"/>
              </a:lnSpc>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568" name="Google Shape;568;p70"/>
          <p:cNvPicPr preferRelativeResize="0"/>
          <p:nvPr/>
        </p:nvPicPr>
        <p:blipFill>
          <a:blip r:embed="rId3">
            <a:alphaModFix/>
          </a:blip>
          <a:stretch>
            <a:fillRect/>
          </a:stretch>
        </p:blipFill>
        <p:spPr>
          <a:xfrm>
            <a:off x="4245125" y="1300175"/>
            <a:ext cx="2150925" cy="1397775"/>
          </a:xfrm>
          <a:prstGeom prst="rect">
            <a:avLst/>
          </a:prstGeom>
          <a:noFill/>
          <a:ln>
            <a:noFill/>
          </a:ln>
        </p:spPr>
      </p:pic>
      <p:sp>
        <p:nvSpPr>
          <p:cNvPr id="569" name="Google Shape;569;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71"/>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Prediction  </a:t>
            </a:r>
            <a:endParaRPr/>
          </a:p>
        </p:txBody>
      </p:sp>
      <p:sp>
        <p:nvSpPr>
          <p:cNvPr id="575" name="Google Shape;575;p71"/>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71"/>
          <p:cNvSpPr txBox="1"/>
          <p:nvPr/>
        </p:nvSpPr>
        <p:spPr>
          <a:xfrm>
            <a:off x="8468525" y="1316825"/>
            <a:ext cx="481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tamaran Light"/>
              <a:ea typeface="Catamaran Light"/>
              <a:cs typeface="Catamaran Light"/>
              <a:sym typeface="Catamaran Light"/>
            </a:endParaRPr>
          </a:p>
        </p:txBody>
      </p:sp>
      <p:sp>
        <p:nvSpPr>
          <p:cNvPr id="577" name="Google Shape;577;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8" name="Google Shape;578;p71"/>
          <p:cNvSpPr txBox="1"/>
          <p:nvPr>
            <p:ph type="ctrTitle"/>
          </p:nvPr>
        </p:nvSpPr>
        <p:spPr>
          <a:xfrm>
            <a:off x="657200" y="32100"/>
            <a:ext cx="7089000" cy="507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Cross validation </a:t>
            </a:r>
            <a:r>
              <a:rPr lang="en" sz="1400"/>
              <a:t>:</a:t>
            </a:r>
            <a:endParaRPr sz="1400"/>
          </a:p>
          <a:p>
            <a:pPr indent="0" lvl="0" marL="0" rtl="0" algn="l">
              <a:spcBef>
                <a:spcPts val="0"/>
              </a:spcBef>
              <a:spcAft>
                <a:spcPts val="0"/>
              </a:spcAft>
              <a:buNone/>
            </a:pPr>
            <a:r>
              <a:t/>
            </a:r>
            <a:endParaRPr sz="200"/>
          </a:p>
          <a:p>
            <a:pPr indent="0" lvl="0" marL="0" rtl="0" algn="l">
              <a:spcBef>
                <a:spcPts val="0"/>
              </a:spcBef>
              <a:spcAft>
                <a:spcPts val="0"/>
              </a:spcAft>
              <a:buNone/>
            </a:pPr>
            <a:r>
              <a:rPr lang="en" sz="1400"/>
              <a:t>Linear: </a:t>
            </a:r>
            <a:r>
              <a:rPr b="0" lang="en" sz="1000">
                <a:latin typeface="Catamaran Light"/>
                <a:ea typeface="Catamaran Light"/>
                <a:cs typeface="Catamaran Light"/>
                <a:sym typeface="Catamaran Light"/>
              </a:rPr>
              <a:t> (Learning the parameters of a prediction function and testing it on the same data is a methodological mistake: a model that would just repeat the labels of the samples that it has just seen would have a perfect score but would fail to predict anything useful on yet-unseen data. This situation is called overfitting.</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pic>
        <p:nvPicPr>
          <p:cNvPr id="579" name="Google Shape;579;p71"/>
          <p:cNvPicPr preferRelativeResize="0"/>
          <p:nvPr/>
        </p:nvPicPr>
        <p:blipFill>
          <a:blip r:embed="rId3">
            <a:alphaModFix/>
          </a:blip>
          <a:stretch>
            <a:fillRect/>
          </a:stretch>
        </p:blipFill>
        <p:spPr>
          <a:xfrm>
            <a:off x="868647" y="1161300"/>
            <a:ext cx="5180850" cy="35885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72"/>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Engeriging  </a:t>
            </a:r>
            <a:endParaRPr/>
          </a:p>
        </p:txBody>
      </p:sp>
      <p:sp>
        <p:nvSpPr>
          <p:cNvPr id="585" name="Google Shape;585;p72"/>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6" name="Google Shape;586;p72"/>
          <p:cNvPicPr preferRelativeResize="0"/>
          <p:nvPr/>
        </p:nvPicPr>
        <p:blipFill>
          <a:blip r:embed="rId3">
            <a:alphaModFix/>
          </a:blip>
          <a:stretch>
            <a:fillRect/>
          </a:stretch>
        </p:blipFill>
        <p:spPr>
          <a:xfrm>
            <a:off x="50" y="1888325"/>
            <a:ext cx="4407876" cy="3093250"/>
          </a:xfrm>
          <a:prstGeom prst="rect">
            <a:avLst/>
          </a:prstGeom>
          <a:noFill/>
          <a:ln>
            <a:noFill/>
          </a:ln>
        </p:spPr>
      </p:pic>
      <p:sp>
        <p:nvSpPr>
          <p:cNvPr id="587" name="Google Shape;587;p72"/>
          <p:cNvSpPr txBox="1"/>
          <p:nvPr/>
        </p:nvSpPr>
        <p:spPr>
          <a:xfrm>
            <a:off x="8468525" y="1316825"/>
            <a:ext cx="481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tamaran Light"/>
              <a:ea typeface="Catamaran Light"/>
              <a:cs typeface="Catamaran Light"/>
              <a:sym typeface="Catamaran Light"/>
            </a:endParaRPr>
          </a:p>
        </p:txBody>
      </p:sp>
      <p:sp>
        <p:nvSpPr>
          <p:cNvPr id="588" name="Google Shape;588;p72"/>
          <p:cNvSpPr txBox="1"/>
          <p:nvPr>
            <p:ph type="ctrTitle"/>
          </p:nvPr>
        </p:nvSpPr>
        <p:spPr>
          <a:xfrm>
            <a:off x="180955" y="1097250"/>
            <a:ext cx="70890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 Creation of the Age column to see if the age does affect the emission of the building</a:t>
            </a:r>
            <a:endParaRPr sz="1400"/>
          </a:p>
        </p:txBody>
      </p:sp>
      <p:pic>
        <p:nvPicPr>
          <p:cNvPr id="589" name="Google Shape;589;p72"/>
          <p:cNvPicPr preferRelativeResize="0"/>
          <p:nvPr/>
        </p:nvPicPr>
        <p:blipFill>
          <a:blip r:embed="rId4">
            <a:alphaModFix/>
          </a:blip>
          <a:stretch>
            <a:fillRect/>
          </a:stretch>
        </p:blipFill>
        <p:spPr>
          <a:xfrm>
            <a:off x="5246550" y="2264057"/>
            <a:ext cx="487500" cy="2517493"/>
          </a:xfrm>
          <a:prstGeom prst="rect">
            <a:avLst/>
          </a:prstGeom>
          <a:noFill/>
          <a:ln>
            <a:noFill/>
          </a:ln>
        </p:spPr>
      </p:pic>
      <p:pic>
        <p:nvPicPr>
          <p:cNvPr id="590" name="Google Shape;590;p72"/>
          <p:cNvPicPr preferRelativeResize="0"/>
          <p:nvPr/>
        </p:nvPicPr>
        <p:blipFill>
          <a:blip r:embed="rId5">
            <a:alphaModFix/>
          </a:blip>
          <a:stretch>
            <a:fillRect/>
          </a:stretch>
        </p:blipFill>
        <p:spPr>
          <a:xfrm>
            <a:off x="4629950" y="2327275"/>
            <a:ext cx="446875" cy="2454275"/>
          </a:xfrm>
          <a:prstGeom prst="rect">
            <a:avLst/>
          </a:prstGeom>
          <a:noFill/>
          <a:ln>
            <a:noFill/>
          </a:ln>
        </p:spPr>
      </p:pic>
      <p:sp>
        <p:nvSpPr>
          <p:cNvPr id="591" name="Google Shape;591;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7" name="Shape 237"/>
        <p:cNvGrpSpPr/>
        <p:nvPr/>
      </p:nvGrpSpPr>
      <p:grpSpPr>
        <a:xfrm>
          <a:off x="0" y="0"/>
          <a:ext cx="0" cy="0"/>
          <a:chOff x="0" y="0"/>
          <a:chExt cx="0" cy="0"/>
        </a:xfrm>
      </p:grpSpPr>
      <p:pic>
        <p:nvPicPr>
          <p:cNvPr id="238" name="Google Shape;238;p37"/>
          <p:cNvPicPr preferRelativeResize="0"/>
          <p:nvPr/>
        </p:nvPicPr>
        <p:blipFill rotWithShape="1">
          <a:blip r:embed="rId3">
            <a:alphaModFix/>
          </a:blip>
          <a:srcRect b="0" l="25608" r="25613" t="0"/>
          <a:stretch/>
        </p:blipFill>
        <p:spPr>
          <a:xfrm flipH="1">
            <a:off x="-58477" y="0"/>
            <a:ext cx="1066479" cy="5143500"/>
          </a:xfrm>
          <a:prstGeom prst="rect">
            <a:avLst/>
          </a:prstGeom>
          <a:noFill/>
          <a:ln>
            <a:noFill/>
          </a:ln>
        </p:spPr>
      </p:pic>
      <p:sp>
        <p:nvSpPr>
          <p:cNvPr id="239" name="Google Shape;239;p37"/>
          <p:cNvSpPr/>
          <p:nvPr/>
        </p:nvSpPr>
        <p:spPr>
          <a:xfrm flipH="1">
            <a:off x="-58475" y="155100"/>
            <a:ext cx="1105800" cy="1988700"/>
          </a:xfrm>
          <a:prstGeom prst="rect">
            <a:avLst/>
          </a:prstGeom>
          <a:solidFill>
            <a:schemeClr val="accent3">
              <a:alpha val="584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7"/>
          <p:cNvSpPr txBox="1"/>
          <p:nvPr>
            <p:ph idx="1" type="subTitle"/>
          </p:nvPr>
        </p:nvSpPr>
        <p:spPr>
          <a:xfrm>
            <a:off x="1008000" y="0"/>
            <a:ext cx="7773900" cy="50616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solidFill>
                  <a:srgbClr val="000000"/>
                </a:solidFill>
                <a:latin typeface="Arial"/>
                <a:ea typeface="Arial"/>
                <a:cs typeface="Arial"/>
                <a:sym typeface="Arial"/>
              </a:rPr>
              <a:t>Problématique de la ville de Seattle</a:t>
            </a:r>
            <a:endParaRPr/>
          </a:p>
          <a:p>
            <a:pPr indent="0" lvl="0" marL="0" marR="0" rtl="0" algn="r">
              <a:lnSpc>
                <a:spcPct val="100000"/>
              </a:lnSpc>
              <a:spcBef>
                <a:spcPts val="400"/>
              </a:spcBef>
              <a:spcAft>
                <a:spcPts val="0"/>
              </a:spcAft>
              <a:buNone/>
            </a:pPr>
            <a:r>
              <a:t/>
            </a:r>
            <a:endParaRPr/>
          </a:p>
          <a:p>
            <a:pPr indent="-304800" lvl="0" marL="457200" rtl="0" algn="l">
              <a:spcBef>
                <a:spcPts val="0"/>
              </a:spcBef>
              <a:spcAft>
                <a:spcPts val="0"/>
              </a:spcAft>
              <a:buSzPts val="1200"/>
              <a:buAutoNum type="arabicPeriod"/>
            </a:pPr>
            <a:r>
              <a:rPr lang="en"/>
              <a:t>objectif de ville neutre en émissions de carbone en 2050,  on s'intéresse de près aux émissions des bâtiments non destinés à l’habitation. </a:t>
            </a:r>
            <a:r>
              <a:rPr b="1" lang="en" sz="1100">
                <a:solidFill>
                  <a:srgbClr val="000000"/>
                </a:solidFill>
                <a:latin typeface="Arial"/>
                <a:ea typeface="Arial"/>
                <a:cs typeface="Arial"/>
                <a:sym typeface="Arial"/>
              </a:rPr>
              <a:t>tenter de prédire les émissions de CO2 et la consommation totale d’énergie</a:t>
            </a:r>
            <a:r>
              <a:rPr lang="en" sz="1100">
                <a:solidFill>
                  <a:srgbClr val="000000"/>
                </a:solidFill>
                <a:latin typeface="Arial"/>
                <a:ea typeface="Arial"/>
                <a:cs typeface="Arial"/>
                <a:sym typeface="Arial"/>
              </a:rPr>
              <a:t> de bâtiments pour lesquels elles n’ont pas encore été mesurées.</a:t>
            </a:r>
            <a:endParaRPr sz="1100">
              <a:solidFill>
                <a:srgbClr val="000000"/>
              </a:solidFill>
              <a:latin typeface="Arial"/>
              <a:ea typeface="Arial"/>
              <a:cs typeface="Arial"/>
              <a:sym typeface="Arial"/>
            </a:endParaRPr>
          </a:p>
          <a:p>
            <a:pPr indent="0" lvl="0" marL="457200" rtl="0" algn="l">
              <a:spcBef>
                <a:spcPts val="0"/>
              </a:spcBef>
              <a:spcAft>
                <a:spcPts val="0"/>
              </a:spcAft>
              <a:buNone/>
            </a:pPr>
            <a:r>
              <a:t/>
            </a:r>
            <a:endParaRPr sz="1100">
              <a:solidFill>
                <a:srgbClr val="000000"/>
              </a:solidFill>
              <a:latin typeface="Arial"/>
              <a:ea typeface="Arial"/>
              <a:cs typeface="Arial"/>
              <a:sym typeface="Arial"/>
            </a:endParaRPr>
          </a:p>
          <a:p>
            <a:pPr indent="-304800" lvl="0" marL="457200" marR="0" rtl="0" algn="l">
              <a:lnSpc>
                <a:spcPct val="100000"/>
              </a:lnSpc>
              <a:spcBef>
                <a:spcPts val="0"/>
              </a:spcBef>
              <a:spcAft>
                <a:spcPts val="0"/>
              </a:spcAft>
              <a:buSzPts val="1200"/>
              <a:buAutoNum type="arabicPeriod"/>
            </a:pPr>
            <a:r>
              <a:rPr lang="en"/>
              <a:t>Lien des donnees de 2015 et 2016:</a:t>
            </a:r>
            <a:endParaRPr/>
          </a:p>
          <a:p>
            <a:pPr indent="0" lvl="0" marL="457200" marR="0" rtl="0" algn="l">
              <a:lnSpc>
                <a:spcPct val="100000"/>
              </a:lnSpc>
              <a:spcBef>
                <a:spcPts val="0"/>
              </a:spcBef>
              <a:spcAft>
                <a:spcPts val="0"/>
              </a:spcAft>
              <a:buNone/>
            </a:pPr>
            <a:r>
              <a:rPr lang="en"/>
              <a:t>https://www.kaggle.com/city-of-seattle/sea-building-energy-benchmarking#2015-building-energy-benchmarking.csv</a:t>
            </a:r>
            <a:endParaRPr/>
          </a:p>
          <a:p>
            <a:pPr indent="-304800" lvl="0" marL="457200" rtl="0" algn="l">
              <a:lnSpc>
                <a:spcPct val="115000"/>
              </a:lnSpc>
              <a:spcBef>
                <a:spcPts val="1200"/>
              </a:spcBef>
              <a:spcAft>
                <a:spcPts val="0"/>
              </a:spcAft>
              <a:buSzPts val="1200"/>
              <a:buAutoNum type="arabicPeriod"/>
            </a:pPr>
            <a:r>
              <a:rPr lang="en"/>
              <a:t>prédiction se basera sur les données déclaratives du permis d'exploitation commerciale (taille et usage des bâtiments, mention de travaux récents, date de construction..) et la relation avec le </a:t>
            </a:r>
            <a:r>
              <a:rPr b="1" lang="en" sz="1100" u="sng">
                <a:latin typeface="Arial"/>
                <a:ea typeface="Arial"/>
                <a:cs typeface="Arial"/>
                <a:sym typeface="Arial"/>
                <a:hlinkClick r:id="rId4"/>
              </a:rPr>
              <a:t>ENERGY STAR Score</a:t>
            </a:r>
            <a:endParaRPr sz="1100">
              <a:solidFill>
                <a:srgbClr val="000000"/>
              </a:solidFill>
              <a:latin typeface="Arial"/>
              <a:ea typeface="Arial"/>
              <a:cs typeface="Arial"/>
              <a:sym typeface="Arial"/>
            </a:endParaRPr>
          </a:p>
          <a:p>
            <a:pPr indent="0" lvl="0" marL="0" rtl="0" algn="l">
              <a:lnSpc>
                <a:spcPct val="115000"/>
              </a:lnSpc>
              <a:spcBef>
                <a:spcPts val="1400"/>
              </a:spcBef>
              <a:spcAft>
                <a:spcPts val="0"/>
              </a:spcAft>
              <a:buNone/>
            </a:pPr>
            <a:r>
              <a:rPr b="1" lang="en" sz="1300">
                <a:solidFill>
                  <a:srgbClr val="000000"/>
                </a:solidFill>
                <a:latin typeface="Arial"/>
                <a:ea typeface="Arial"/>
                <a:cs typeface="Arial"/>
                <a:sym typeface="Arial"/>
              </a:rPr>
              <a:t>Mission</a:t>
            </a:r>
            <a:endParaRPr/>
          </a:p>
          <a:p>
            <a:pPr indent="-298450" lvl="0" marL="457200" rtl="0" algn="l">
              <a:lnSpc>
                <a:spcPct val="115000"/>
              </a:lnSpc>
              <a:spcBef>
                <a:spcPts val="1200"/>
              </a:spcBef>
              <a:spcAft>
                <a:spcPts val="0"/>
              </a:spcAft>
              <a:buClr>
                <a:srgbClr val="000000"/>
              </a:buClr>
              <a:buSzPts val="1100"/>
              <a:buFont typeface="Arial"/>
              <a:buAutoNum type="arabicPeriod"/>
            </a:pPr>
            <a:r>
              <a:rPr lang="en"/>
              <a:t>Réaliser une courte analyse exploratoire.</a:t>
            </a:r>
            <a:endParaRPr/>
          </a:p>
          <a:p>
            <a:pPr indent="-298450" lvl="0" marL="457200" rtl="0" algn="l">
              <a:lnSpc>
                <a:spcPct val="115000"/>
              </a:lnSpc>
              <a:spcBef>
                <a:spcPts val="0"/>
              </a:spcBef>
              <a:spcAft>
                <a:spcPts val="0"/>
              </a:spcAft>
              <a:buClr>
                <a:srgbClr val="000000"/>
              </a:buClr>
              <a:buSzPts val="1100"/>
              <a:buFont typeface="Arial"/>
              <a:buAutoNum type="arabicPeriod"/>
            </a:pPr>
            <a:r>
              <a:rPr lang="en"/>
              <a:t>Tester différents modèles de prédiction afin de répondre au mieux à la problématique.</a:t>
            </a:r>
            <a:endParaRPr/>
          </a:p>
          <a:p>
            <a:pPr indent="-298450" lvl="0" marL="457200" rtl="0" algn="l">
              <a:lnSpc>
                <a:spcPct val="115000"/>
              </a:lnSpc>
              <a:spcBef>
                <a:spcPts val="0"/>
              </a:spcBef>
              <a:spcAft>
                <a:spcPts val="0"/>
              </a:spcAft>
              <a:buClr>
                <a:srgbClr val="000000"/>
              </a:buClr>
              <a:buSzPts val="1100"/>
              <a:buFont typeface="Arial"/>
              <a:buAutoNum type="arabicPeriod"/>
            </a:pPr>
            <a:r>
              <a:rPr lang="en"/>
              <a:t>attention à la fuite de données)</a:t>
            </a:r>
            <a:endParaRPr/>
          </a:p>
          <a:p>
            <a:pPr indent="-298450" lvl="0" marL="457200" marR="381000" rtl="0" algn="l">
              <a:lnSpc>
                <a:spcPct val="115000"/>
              </a:lnSpc>
              <a:spcBef>
                <a:spcPts val="0"/>
              </a:spcBef>
              <a:spcAft>
                <a:spcPts val="0"/>
              </a:spcAft>
              <a:buClr>
                <a:srgbClr val="000000"/>
              </a:buClr>
              <a:buSzPts val="1100"/>
              <a:buFont typeface="Arial"/>
              <a:buAutoNum type="arabicPeriod"/>
            </a:pPr>
            <a:r>
              <a:rPr lang="en"/>
              <a:t>Mets en place une évaluation rigoureuse des performances de la régression, et optimise les hyperparamètres et le choix d’algorithme de ML à l’aide d’une validation croisée.</a:t>
            </a:r>
            <a:endParaRPr/>
          </a:p>
          <a:p>
            <a:pPr indent="-298450" lvl="0" marL="457200" rtl="0" algn="l">
              <a:lnSpc>
                <a:spcPct val="115000"/>
              </a:lnSpc>
              <a:spcBef>
                <a:spcPts val="0"/>
              </a:spcBef>
              <a:spcAft>
                <a:spcPts val="0"/>
              </a:spcAft>
              <a:buClr>
                <a:srgbClr val="000000"/>
              </a:buClr>
              <a:buSzPts val="1100"/>
              <a:buFont typeface="Arial"/>
              <a:buAutoNum type="arabicPeriod"/>
            </a:pPr>
            <a:r>
              <a:rPr lang="en"/>
              <a:t>Faire attention au traitement des différentes variables, à la fois pour trouver de nouvelles informations et optimiser les performances en appliquant des transformations simples aux variables (normalisation, passage au log, etc.).</a:t>
            </a:r>
            <a:endParaRPr/>
          </a:p>
          <a:p>
            <a:pPr indent="0" lvl="0" marL="0" marR="0" rtl="0" algn="l">
              <a:lnSpc>
                <a:spcPct val="100000"/>
              </a:lnSpc>
              <a:spcBef>
                <a:spcPts val="1200"/>
              </a:spcBef>
              <a:spcAft>
                <a:spcPts val="0"/>
              </a:spcAft>
              <a:buNone/>
            </a:pPr>
            <a:r>
              <a:t/>
            </a:r>
            <a:endParaRPr/>
          </a:p>
          <a:p>
            <a:pPr indent="-304800" lvl="0" marL="457200" marR="0" rtl="0" algn="r">
              <a:lnSpc>
                <a:spcPct val="100000"/>
              </a:lnSpc>
              <a:spcBef>
                <a:spcPts val="0"/>
              </a:spcBef>
              <a:spcAft>
                <a:spcPts val="0"/>
              </a:spcAft>
              <a:buSzPts val="1200"/>
              <a:buAutoNum type="arabicPeriod"/>
            </a:pPr>
            <a:r>
              <a:t/>
            </a:r>
            <a:endParaRPr/>
          </a:p>
        </p:txBody>
      </p:sp>
      <p:sp>
        <p:nvSpPr>
          <p:cNvPr id="241" name="Google Shape;241;p37"/>
          <p:cNvSpPr/>
          <p:nvPr/>
        </p:nvSpPr>
        <p:spPr>
          <a:xfrm flipH="1">
            <a:off x="8781899" y="1577400"/>
            <a:ext cx="362100" cy="1988700"/>
          </a:xfrm>
          <a:prstGeom prst="rect">
            <a:avLst/>
          </a:prstGeom>
          <a:solidFill>
            <a:schemeClr val="accent3">
              <a:alpha val="584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73"/>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Engeriging  </a:t>
            </a:r>
            <a:endParaRPr/>
          </a:p>
          <a:p>
            <a:pPr indent="0" lvl="0" marL="0" rtl="0" algn="l">
              <a:spcBef>
                <a:spcPts val="0"/>
              </a:spcBef>
              <a:spcAft>
                <a:spcPts val="0"/>
              </a:spcAft>
              <a:buNone/>
            </a:pPr>
            <a:r>
              <a:t/>
            </a:r>
            <a:endParaRPr/>
          </a:p>
        </p:txBody>
      </p:sp>
      <p:sp>
        <p:nvSpPr>
          <p:cNvPr id="597" name="Google Shape;597;p73"/>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73"/>
          <p:cNvSpPr txBox="1"/>
          <p:nvPr>
            <p:ph type="ctrTitle"/>
          </p:nvPr>
        </p:nvSpPr>
        <p:spPr>
          <a:xfrm>
            <a:off x="624905" y="316700"/>
            <a:ext cx="7089000" cy="48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 Creation of the Distance column to see if distance from the center of </a:t>
            </a:r>
            <a:r>
              <a:rPr lang="en" sz="1400"/>
              <a:t>seattle</a:t>
            </a:r>
            <a:r>
              <a:rPr lang="en" sz="1400"/>
              <a:t> will affect the  the emission</a:t>
            </a:r>
            <a:endParaRPr sz="1400"/>
          </a:p>
        </p:txBody>
      </p:sp>
      <p:pic>
        <p:nvPicPr>
          <p:cNvPr id="599" name="Google Shape;599;p73"/>
          <p:cNvPicPr preferRelativeResize="0"/>
          <p:nvPr/>
        </p:nvPicPr>
        <p:blipFill>
          <a:blip r:embed="rId3">
            <a:alphaModFix/>
          </a:blip>
          <a:stretch>
            <a:fillRect/>
          </a:stretch>
        </p:blipFill>
        <p:spPr>
          <a:xfrm>
            <a:off x="152400" y="1005600"/>
            <a:ext cx="7664559" cy="3399000"/>
          </a:xfrm>
          <a:prstGeom prst="rect">
            <a:avLst/>
          </a:prstGeom>
          <a:noFill/>
          <a:ln>
            <a:noFill/>
          </a:ln>
        </p:spPr>
      </p:pic>
      <p:sp>
        <p:nvSpPr>
          <p:cNvPr id="600" name="Google Shape;600;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74"/>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Pair plot</a:t>
            </a:r>
            <a:endParaRPr/>
          </a:p>
        </p:txBody>
      </p:sp>
      <p:pic>
        <p:nvPicPr>
          <p:cNvPr id="606" name="Google Shape;606;p74"/>
          <p:cNvPicPr preferRelativeResize="0"/>
          <p:nvPr/>
        </p:nvPicPr>
        <p:blipFill>
          <a:blip r:embed="rId3">
            <a:alphaModFix/>
          </a:blip>
          <a:stretch>
            <a:fillRect/>
          </a:stretch>
        </p:blipFill>
        <p:spPr>
          <a:xfrm>
            <a:off x="152400" y="152400"/>
            <a:ext cx="4805387" cy="4838700"/>
          </a:xfrm>
          <a:prstGeom prst="rect">
            <a:avLst/>
          </a:prstGeom>
          <a:noFill/>
          <a:ln>
            <a:noFill/>
          </a:ln>
        </p:spPr>
      </p:pic>
      <p:sp>
        <p:nvSpPr>
          <p:cNvPr id="607" name="Google Shape;607;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1" name="Shape 611"/>
        <p:cNvGrpSpPr/>
        <p:nvPr/>
      </p:nvGrpSpPr>
      <p:grpSpPr>
        <a:xfrm>
          <a:off x="0" y="0"/>
          <a:ext cx="0" cy="0"/>
          <a:chOff x="0" y="0"/>
          <a:chExt cx="0" cy="0"/>
        </a:xfrm>
      </p:grpSpPr>
      <p:sp>
        <p:nvSpPr>
          <p:cNvPr id="612" name="Google Shape;612;p75"/>
          <p:cNvSpPr/>
          <p:nvPr/>
        </p:nvSpPr>
        <p:spPr>
          <a:xfrm>
            <a:off x="7396225" y="25"/>
            <a:ext cx="17385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75"/>
          <p:cNvSpPr/>
          <p:nvPr/>
        </p:nvSpPr>
        <p:spPr>
          <a:xfrm>
            <a:off x="720000" y="540000"/>
            <a:ext cx="3310200" cy="1568100"/>
          </a:xfrm>
          <a:prstGeom prst="rect">
            <a:avLst/>
          </a:prstGeom>
          <a:solidFill>
            <a:schemeClr val="accent1">
              <a:alpha val="617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75"/>
          <p:cNvSpPr txBox="1"/>
          <p:nvPr>
            <p:ph type="ctrTitle"/>
          </p:nvPr>
        </p:nvSpPr>
        <p:spPr>
          <a:xfrm>
            <a:off x="769725" y="1310050"/>
            <a:ext cx="3430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Result evaluations</a:t>
            </a:r>
            <a:endParaRPr b="0" sz="1000">
              <a:latin typeface="Catamaran Light"/>
              <a:ea typeface="Catamaran Light"/>
              <a:cs typeface="Catamaran Light"/>
              <a:sym typeface="Catamaran Light"/>
            </a:endParaRPr>
          </a:p>
          <a:p>
            <a:pPr indent="0" lvl="0" marL="0" rtl="0" algn="l">
              <a:spcBef>
                <a:spcPts val="0"/>
              </a:spcBef>
              <a:spcAft>
                <a:spcPts val="0"/>
              </a:spcAft>
              <a:buNone/>
            </a:pPr>
            <a:r>
              <a:rPr b="0" lang="en" sz="1000">
                <a:latin typeface="Catamaran Light"/>
                <a:ea typeface="Catamaran Light"/>
                <a:cs typeface="Catamaran Light"/>
                <a:sym typeface="Catamaran Light"/>
              </a:rPr>
              <a:t> </a:t>
            </a:r>
            <a:endParaRPr>
              <a:solidFill>
                <a:schemeClr val="lt1"/>
              </a:solidFill>
            </a:endParaRPr>
          </a:p>
        </p:txBody>
      </p:sp>
      <p:sp>
        <p:nvSpPr>
          <p:cNvPr id="615" name="Google Shape;615;p75"/>
          <p:cNvSpPr txBox="1"/>
          <p:nvPr>
            <p:ph idx="2" type="title"/>
          </p:nvPr>
        </p:nvSpPr>
        <p:spPr>
          <a:xfrm rot="5400000">
            <a:off x="7142178" y="3570226"/>
            <a:ext cx="17388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rPr>
              <a:t>06</a:t>
            </a:r>
            <a:endParaRPr>
              <a:solidFill>
                <a:schemeClr val="lt1"/>
              </a:solidFill>
            </a:endParaRPr>
          </a:p>
        </p:txBody>
      </p:sp>
      <p:sp>
        <p:nvSpPr>
          <p:cNvPr id="616" name="Google Shape;616;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76"/>
          <p:cNvSpPr txBox="1"/>
          <p:nvPr>
            <p:ph type="ctrTitle"/>
          </p:nvPr>
        </p:nvSpPr>
        <p:spPr>
          <a:xfrm>
            <a:off x="533374" y="1282525"/>
            <a:ext cx="64665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and After Log on the </a:t>
            </a:r>
            <a:r>
              <a:rPr lang="en"/>
              <a:t>emission</a:t>
            </a:r>
            <a:endParaRPr/>
          </a:p>
          <a:p>
            <a:pPr indent="0" lvl="0" marL="0" rtl="0" algn="l">
              <a:spcBef>
                <a:spcPts val="0"/>
              </a:spcBef>
              <a:spcAft>
                <a:spcPts val="0"/>
              </a:spcAft>
              <a:buNone/>
            </a:pPr>
            <a:r>
              <a:t/>
            </a:r>
            <a:endParaRPr/>
          </a:p>
        </p:txBody>
      </p:sp>
      <p:sp>
        <p:nvSpPr>
          <p:cNvPr id="622" name="Google Shape;622;p76"/>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3" name="Google Shape;623;p76"/>
          <p:cNvPicPr preferRelativeResize="0"/>
          <p:nvPr/>
        </p:nvPicPr>
        <p:blipFill rotWithShape="1">
          <a:blip r:embed="rId3">
            <a:alphaModFix/>
          </a:blip>
          <a:srcRect b="0" l="0" r="0" t="0"/>
          <a:stretch/>
        </p:blipFill>
        <p:spPr>
          <a:xfrm>
            <a:off x="533375" y="2202650"/>
            <a:ext cx="2880326" cy="2686050"/>
          </a:xfrm>
          <a:prstGeom prst="rect">
            <a:avLst/>
          </a:prstGeom>
          <a:noFill/>
          <a:ln>
            <a:noFill/>
          </a:ln>
        </p:spPr>
      </p:pic>
      <p:sp>
        <p:nvSpPr>
          <p:cNvPr id="624" name="Google Shape;624;p76"/>
          <p:cNvSpPr txBox="1"/>
          <p:nvPr/>
        </p:nvSpPr>
        <p:spPr>
          <a:xfrm>
            <a:off x="865975" y="250025"/>
            <a:ext cx="4817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tamaran Light"/>
                <a:ea typeface="Catamaran Light"/>
                <a:cs typeface="Catamaran Light"/>
                <a:sym typeface="Catamaran Light"/>
              </a:rPr>
              <a:t>This shows that that converting the Emission into Log creates a better Prediction </a:t>
            </a:r>
            <a:r>
              <a:rPr lang="en">
                <a:latin typeface="Catamaran Light"/>
                <a:ea typeface="Catamaran Light"/>
                <a:cs typeface="Catamaran Light"/>
                <a:sym typeface="Catamaran Light"/>
              </a:rPr>
              <a:t>accuracy</a:t>
            </a:r>
            <a:r>
              <a:rPr lang="en">
                <a:latin typeface="Catamaran Light"/>
                <a:ea typeface="Catamaran Light"/>
                <a:cs typeface="Catamaran Light"/>
                <a:sym typeface="Catamaran Light"/>
              </a:rPr>
              <a:t> </a:t>
            </a:r>
            <a:r>
              <a:rPr lang="en">
                <a:latin typeface="Catamaran Light"/>
                <a:ea typeface="Catamaran Light"/>
                <a:cs typeface="Catamaran Light"/>
                <a:sym typeface="Catamaran Light"/>
              </a:rPr>
              <a:t>compare</a:t>
            </a:r>
            <a:r>
              <a:rPr lang="en">
                <a:latin typeface="Catamaran Light"/>
                <a:ea typeface="Catamaran Light"/>
                <a:cs typeface="Catamaran Light"/>
                <a:sym typeface="Catamaran Light"/>
              </a:rPr>
              <a:t> to the </a:t>
            </a:r>
            <a:r>
              <a:rPr lang="en">
                <a:latin typeface="Catamaran Light"/>
                <a:ea typeface="Catamaran Light"/>
                <a:cs typeface="Catamaran Light"/>
                <a:sym typeface="Catamaran Light"/>
              </a:rPr>
              <a:t>previous</a:t>
            </a:r>
            <a:r>
              <a:rPr lang="en">
                <a:latin typeface="Catamaran Light"/>
                <a:ea typeface="Catamaran Light"/>
                <a:cs typeface="Catamaran Light"/>
                <a:sym typeface="Catamaran Light"/>
              </a:rPr>
              <a:t> one. But both do states that the </a:t>
            </a:r>
            <a:endParaRPr>
              <a:latin typeface="Catamaran Light"/>
              <a:ea typeface="Catamaran Light"/>
              <a:cs typeface="Catamaran Light"/>
              <a:sym typeface="Catamaran Light"/>
            </a:endParaRPr>
          </a:p>
        </p:txBody>
      </p:sp>
      <p:sp>
        <p:nvSpPr>
          <p:cNvPr id="625" name="Google Shape;625;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26" name="Google Shape;626;p76"/>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Hyper Parameter</a:t>
            </a:r>
            <a:endParaRPr/>
          </a:p>
        </p:txBody>
      </p:sp>
      <p:pic>
        <p:nvPicPr>
          <p:cNvPr id="627" name="Google Shape;627;p76"/>
          <p:cNvPicPr preferRelativeResize="0"/>
          <p:nvPr/>
        </p:nvPicPr>
        <p:blipFill>
          <a:blip r:embed="rId4">
            <a:alphaModFix/>
          </a:blip>
          <a:stretch>
            <a:fillRect/>
          </a:stretch>
        </p:blipFill>
        <p:spPr>
          <a:xfrm>
            <a:off x="3905250" y="2202650"/>
            <a:ext cx="2842741" cy="26860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33" name="Google Shape;633;p77"/>
          <p:cNvPicPr preferRelativeResize="0"/>
          <p:nvPr/>
        </p:nvPicPr>
        <p:blipFill>
          <a:blip r:embed="rId3">
            <a:alphaModFix/>
          </a:blip>
          <a:stretch>
            <a:fillRect/>
          </a:stretch>
        </p:blipFill>
        <p:spPr>
          <a:xfrm>
            <a:off x="85725" y="1881225"/>
            <a:ext cx="3382175" cy="3195750"/>
          </a:xfrm>
          <a:prstGeom prst="rect">
            <a:avLst/>
          </a:prstGeom>
          <a:noFill/>
          <a:ln>
            <a:noFill/>
          </a:ln>
        </p:spPr>
      </p:pic>
      <p:pic>
        <p:nvPicPr>
          <p:cNvPr id="634" name="Google Shape;634;p77"/>
          <p:cNvPicPr preferRelativeResize="0"/>
          <p:nvPr/>
        </p:nvPicPr>
        <p:blipFill>
          <a:blip r:embed="rId4">
            <a:alphaModFix/>
          </a:blip>
          <a:stretch>
            <a:fillRect/>
          </a:stretch>
        </p:blipFill>
        <p:spPr>
          <a:xfrm>
            <a:off x="3620300" y="1881225"/>
            <a:ext cx="3408351" cy="3195750"/>
          </a:xfrm>
          <a:prstGeom prst="rect">
            <a:avLst/>
          </a:prstGeom>
          <a:noFill/>
          <a:ln>
            <a:noFill/>
          </a:ln>
        </p:spPr>
      </p:pic>
      <p:sp>
        <p:nvSpPr>
          <p:cNvPr id="635" name="Google Shape;635;p77"/>
          <p:cNvSpPr txBox="1"/>
          <p:nvPr/>
        </p:nvSpPr>
        <p:spPr>
          <a:xfrm>
            <a:off x="410375" y="1193000"/>
            <a:ext cx="503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tamaran Light"/>
              <a:ea typeface="Catamaran Light"/>
              <a:cs typeface="Catamaran Light"/>
              <a:sym typeface="Catamaran Light"/>
            </a:endParaRPr>
          </a:p>
        </p:txBody>
      </p:sp>
      <p:sp>
        <p:nvSpPr>
          <p:cNvPr id="636" name="Google Shape;636;p77"/>
          <p:cNvSpPr txBox="1"/>
          <p:nvPr>
            <p:ph type="ctrTitle"/>
          </p:nvPr>
        </p:nvSpPr>
        <p:spPr>
          <a:xfrm>
            <a:off x="410375" y="520525"/>
            <a:ext cx="68943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and After Hyper parameter </a:t>
            </a:r>
            <a:r>
              <a:rPr lang="en"/>
              <a:t>optimisation</a:t>
            </a:r>
            <a:r>
              <a:rPr lang="en"/>
              <a:t>  </a:t>
            </a:r>
            <a:endParaRPr/>
          </a:p>
          <a:p>
            <a:pPr indent="0" lvl="0" marL="0" rtl="0" algn="l">
              <a:spcBef>
                <a:spcPts val="0"/>
              </a:spcBef>
              <a:spcAft>
                <a:spcPts val="0"/>
              </a:spcAft>
              <a:buNone/>
            </a:pPr>
            <a:r>
              <a:t/>
            </a:r>
            <a:endParaRPr/>
          </a:p>
        </p:txBody>
      </p:sp>
      <p:sp>
        <p:nvSpPr>
          <p:cNvPr id="637" name="Google Shape;637;p77"/>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Hyper Parameter</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78"/>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Hyper Parameter</a:t>
            </a:r>
            <a:endParaRPr/>
          </a:p>
        </p:txBody>
      </p:sp>
      <p:sp>
        <p:nvSpPr>
          <p:cNvPr id="643" name="Google Shape;643;p78"/>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78"/>
          <p:cNvSpPr txBox="1"/>
          <p:nvPr/>
        </p:nvSpPr>
        <p:spPr>
          <a:xfrm>
            <a:off x="761200" y="564350"/>
            <a:ext cx="7231200" cy="446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tamaran Light"/>
                <a:ea typeface="Catamaran Light"/>
                <a:cs typeface="Catamaran Light"/>
                <a:sym typeface="Catamaran Light"/>
              </a:rPr>
              <a:t>After selecting the best option for our prediction model. We will now select the best hyper Parameters that fits </a:t>
            </a:r>
            <a:r>
              <a:rPr lang="en">
                <a:latin typeface="Catamaran Light"/>
                <a:ea typeface="Catamaran Light"/>
                <a:cs typeface="Catamaran Light"/>
                <a:sym typeface="Catamaran Light"/>
              </a:rPr>
              <a:t>perfectly. We will use a grid search to find the best option</a:t>
            </a:r>
            <a:endParaRPr>
              <a:latin typeface="Catamaran Light"/>
              <a:ea typeface="Catamaran Light"/>
              <a:cs typeface="Catamaran Light"/>
              <a:sym typeface="Catamaran Light"/>
            </a:endParaRPr>
          </a:p>
          <a:p>
            <a:pPr indent="0" lvl="0" marL="0" rtl="0" algn="l">
              <a:spcBef>
                <a:spcPts val="0"/>
              </a:spcBef>
              <a:spcAft>
                <a:spcPts val="0"/>
              </a:spcAft>
              <a:buNone/>
            </a:pPr>
            <a:r>
              <a:t/>
            </a:r>
            <a:endParaRPr>
              <a:latin typeface="Catamaran Light"/>
              <a:ea typeface="Catamaran Light"/>
              <a:cs typeface="Catamaran Light"/>
              <a:sym typeface="Catamaran Light"/>
            </a:endParaRPr>
          </a:p>
          <a:p>
            <a:pPr indent="0" lvl="0" marL="0" rtl="0" algn="l">
              <a:spcBef>
                <a:spcPts val="0"/>
              </a:spcBef>
              <a:spcAft>
                <a:spcPts val="0"/>
              </a:spcAft>
              <a:buNone/>
            </a:pPr>
            <a:r>
              <a:rPr b="1" lang="en">
                <a:solidFill>
                  <a:schemeClr val="dk1"/>
                </a:solidFill>
                <a:latin typeface="Livvic"/>
                <a:ea typeface="Livvic"/>
                <a:cs typeface="Livvic"/>
                <a:sym typeface="Livvic"/>
              </a:rPr>
              <a:t>Linear:  											Xgboost: 									</a:t>
            </a:r>
            <a:endParaRPr b="1">
              <a:solidFill>
                <a:schemeClr val="dk1"/>
              </a:solidFill>
              <a:latin typeface="Livvic"/>
              <a:ea typeface="Livvic"/>
              <a:cs typeface="Livvic"/>
              <a:sym typeface="Livvic"/>
            </a:endParaRPr>
          </a:p>
          <a:p>
            <a:pPr indent="0" lvl="0" marL="0" rtl="0" algn="l">
              <a:spcBef>
                <a:spcPts val="0"/>
              </a:spcBef>
              <a:spcAft>
                <a:spcPts val="0"/>
              </a:spcAft>
              <a:buNone/>
            </a:pPr>
            <a:r>
              <a:t/>
            </a:r>
            <a:endParaRPr b="1">
              <a:solidFill>
                <a:schemeClr val="dk1"/>
              </a:solidFill>
              <a:latin typeface="Livvic"/>
              <a:ea typeface="Livvic"/>
              <a:cs typeface="Livvic"/>
              <a:sym typeface="Livvic"/>
            </a:endParaRPr>
          </a:p>
          <a:p>
            <a:pPr indent="0" lvl="0" marL="0" rtl="0" algn="l">
              <a:spcBef>
                <a:spcPts val="0"/>
              </a:spcBef>
              <a:spcAft>
                <a:spcPts val="0"/>
              </a:spcAft>
              <a:buNone/>
            </a:pPr>
            <a:r>
              <a:t/>
            </a:r>
            <a:endParaRPr b="1">
              <a:solidFill>
                <a:schemeClr val="dk1"/>
              </a:solidFill>
              <a:latin typeface="Livvic"/>
              <a:ea typeface="Livvic"/>
              <a:cs typeface="Livvic"/>
              <a:sym typeface="Livvic"/>
            </a:endParaRPr>
          </a:p>
          <a:p>
            <a:pPr indent="0" lvl="0" marL="0" rtl="0" algn="l">
              <a:spcBef>
                <a:spcPts val="0"/>
              </a:spcBef>
              <a:spcAft>
                <a:spcPts val="0"/>
              </a:spcAft>
              <a:buNone/>
            </a:pPr>
            <a:r>
              <a:t/>
            </a:r>
            <a:endParaRPr b="1">
              <a:solidFill>
                <a:schemeClr val="dk1"/>
              </a:solidFill>
              <a:latin typeface="Livvic"/>
              <a:ea typeface="Livvic"/>
              <a:cs typeface="Livvic"/>
              <a:sym typeface="Livvic"/>
            </a:endParaRPr>
          </a:p>
          <a:p>
            <a:pPr indent="0" lvl="0" marL="0" rtl="0" algn="l">
              <a:spcBef>
                <a:spcPts val="0"/>
              </a:spcBef>
              <a:spcAft>
                <a:spcPts val="0"/>
              </a:spcAft>
              <a:buNone/>
            </a:pPr>
            <a:r>
              <a:t/>
            </a:r>
            <a:endParaRPr b="1">
              <a:solidFill>
                <a:schemeClr val="dk1"/>
              </a:solidFill>
              <a:latin typeface="Livvic"/>
              <a:ea typeface="Livvic"/>
              <a:cs typeface="Livvic"/>
              <a:sym typeface="Livvic"/>
            </a:endParaRPr>
          </a:p>
          <a:p>
            <a:pPr indent="0" lvl="0" marL="0" rtl="0" algn="l">
              <a:spcBef>
                <a:spcPts val="0"/>
              </a:spcBef>
              <a:spcAft>
                <a:spcPts val="0"/>
              </a:spcAft>
              <a:buNone/>
            </a:pPr>
            <a:r>
              <a:t/>
            </a:r>
            <a:endParaRPr b="1">
              <a:solidFill>
                <a:schemeClr val="dk1"/>
              </a:solidFill>
              <a:latin typeface="Livvic"/>
              <a:ea typeface="Livvic"/>
              <a:cs typeface="Livvic"/>
              <a:sym typeface="Livvic"/>
            </a:endParaRPr>
          </a:p>
          <a:p>
            <a:pPr indent="0" lvl="0" marL="0" rtl="0" algn="l">
              <a:spcBef>
                <a:spcPts val="0"/>
              </a:spcBef>
              <a:spcAft>
                <a:spcPts val="0"/>
              </a:spcAft>
              <a:buNone/>
            </a:pPr>
            <a:r>
              <a:rPr b="1" lang="en">
                <a:solidFill>
                  <a:schemeClr val="dk1"/>
                </a:solidFill>
                <a:latin typeface="Livvic"/>
                <a:ea typeface="Livvic"/>
                <a:cs typeface="Livvic"/>
                <a:sym typeface="Livvic"/>
              </a:rPr>
              <a:t>KNN: 					Ridge:</a:t>
            </a:r>
            <a:endParaRPr b="1">
              <a:solidFill>
                <a:schemeClr val="dk1"/>
              </a:solidFill>
              <a:latin typeface="Livvic"/>
              <a:ea typeface="Livvic"/>
              <a:cs typeface="Livvic"/>
              <a:sym typeface="Livvic"/>
            </a:endParaRPr>
          </a:p>
          <a:p>
            <a:pPr indent="0" lvl="0" marL="0" rtl="0" algn="l">
              <a:spcBef>
                <a:spcPts val="0"/>
              </a:spcBef>
              <a:spcAft>
                <a:spcPts val="0"/>
              </a:spcAft>
              <a:buNone/>
            </a:pPr>
            <a:r>
              <a:t/>
            </a:r>
            <a:endParaRPr b="1">
              <a:solidFill>
                <a:schemeClr val="dk1"/>
              </a:solidFill>
              <a:latin typeface="Livvic"/>
              <a:ea typeface="Livvic"/>
              <a:cs typeface="Livvic"/>
              <a:sym typeface="Livvic"/>
            </a:endParaRPr>
          </a:p>
          <a:p>
            <a:pPr indent="0" lvl="0" marL="0" rtl="0" algn="l">
              <a:spcBef>
                <a:spcPts val="0"/>
              </a:spcBef>
              <a:spcAft>
                <a:spcPts val="0"/>
              </a:spcAft>
              <a:buNone/>
            </a:pPr>
            <a:r>
              <a:t/>
            </a:r>
            <a:endParaRPr b="1">
              <a:solidFill>
                <a:schemeClr val="dk1"/>
              </a:solidFill>
              <a:latin typeface="Livvic"/>
              <a:ea typeface="Livvic"/>
              <a:cs typeface="Livvic"/>
              <a:sym typeface="Livvic"/>
            </a:endParaRPr>
          </a:p>
          <a:p>
            <a:pPr indent="0" lvl="0" marL="0" rtl="0" algn="l">
              <a:spcBef>
                <a:spcPts val="0"/>
              </a:spcBef>
              <a:spcAft>
                <a:spcPts val="0"/>
              </a:spcAft>
              <a:buNone/>
            </a:pPr>
            <a:r>
              <a:t/>
            </a:r>
            <a:endParaRPr b="1">
              <a:solidFill>
                <a:schemeClr val="dk1"/>
              </a:solidFill>
              <a:latin typeface="Livvic"/>
              <a:ea typeface="Livvic"/>
              <a:cs typeface="Livvic"/>
              <a:sym typeface="Livvic"/>
            </a:endParaRPr>
          </a:p>
          <a:p>
            <a:pPr indent="0" lvl="0" marL="0" rtl="0" algn="l">
              <a:spcBef>
                <a:spcPts val="0"/>
              </a:spcBef>
              <a:spcAft>
                <a:spcPts val="0"/>
              </a:spcAft>
              <a:buNone/>
            </a:pPr>
            <a:r>
              <a:t/>
            </a:r>
            <a:endParaRPr b="1">
              <a:solidFill>
                <a:schemeClr val="dk1"/>
              </a:solidFill>
              <a:latin typeface="Livvic"/>
              <a:ea typeface="Livvic"/>
              <a:cs typeface="Livvic"/>
              <a:sym typeface="Livvic"/>
            </a:endParaRPr>
          </a:p>
          <a:p>
            <a:pPr indent="0" lvl="0" marL="0" rtl="0" algn="l">
              <a:spcBef>
                <a:spcPts val="0"/>
              </a:spcBef>
              <a:spcAft>
                <a:spcPts val="0"/>
              </a:spcAft>
              <a:buNone/>
            </a:pPr>
            <a:r>
              <a:t/>
            </a:r>
            <a:endParaRPr b="1">
              <a:solidFill>
                <a:schemeClr val="dk1"/>
              </a:solidFill>
              <a:latin typeface="Livvic"/>
              <a:ea typeface="Livvic"/>
              <a:cs typeface="Livvic"/>
              <a:sym typeface="Livvic"/>
            </a:endParaRPr>
          </a:p>
          <a:p>
            <a:pPr indent="0" lvl="0" marL="0" rtl="0" algn="l">
              <a:spcBef>
                <a:spcPts val="0"/>
              </a:spcBef>
              <a:spcAft>
                <a:spcPts val="0"/>
              </a:spcAft>
              <a:buNone/>
            </a:pPr>
            <a:r>
              <a:rPr b="1" lang="en">
                <a:solidFill>
                  <a:schemeClr val="dk1"/>
                </a:solidFill>
                <a:latin typeface="Livvic"/>
                <a:ea typeface="Livvic"/>
                <a:cs typeface="Livvic"/>
                <a:sym typeface="Livvic"/>
              </a:rPr>
              <a:t> </a:t>
            </a:r>
            <a:endParaRPr sz="2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b="1">
              <a:solidFill>
                <a:schemeClr val="dk1"/>
              </a:solidFill>
              <a:latin typeface="Livvic"/>
              <a:ea typeface="Livvic"/>
              <a:cs typeface="Livvic"/>
              <a:sym typeface="Livvic"/>
            </a:endParaRPr>
          </a:p>
          <a:p>
            <a:pPr indent="0" lvl="0" marL="0" rtl="0" algn="l">
              <a:spcBef>
                <a:spcPts val="0"/>
              </a:spcBef>
              <a:spcAft>
                <a:spcPts val="0"/>
              </a:spcAft>
              <a:buNone/>
            </a:pPr>
            <a:r>
              <a:t/>
            </a:r>
            <a:endParaRPr b="1" sz="200">
              <a:solidFill>
                <a:schemeClr val="dk1"/>
              </a:solidFill>
              <a:latin typeface="Livvic"/>
              <a:ea typeface="Livvic"/>
              <a:cs typeface="Livvic"/>
              <a:sym typeface="Livvic"/>
            </a:endParaRPr>
          </a:p>
          <a:p>
            <a:pPr indent="0" lvl="0" marL="0" rtl="0" algn="l">
              <a:spcBef>
                <a:spcPts val="0"/>
              </a:spcBef>
              <a:spcAft>
                <a:spcPts val="0"/>
              </a:spcAft>
              <a:buNone/>
            </a:pPr>
            <a:r>
              <a:t/>
            </a:r>
            <a:endParaRPr sz="10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a:latin typeface="Catamaran Light"/>
              <a:ea typeface="Catamaran Light"/>
              <a:cs typeface="Catamaran Light"/>
              <a:sym typeface="Catamaran Light"/>
            </a:endParaRPr>
          </a:p>
        </p:txBody>
      </p:sp>
      <p:sp>
        <p:nvSpPr>
          <p:cNvPr id="645" name="Google Shape;645;p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46" name="Google Shape;646;p78"/>
          <p:cNvPicPr preferRelativeResize="0"/>
          <p:nvPr/>
        </p:nvPicPr>
        <p:blipFill>
          <a:blip r:embed="rId3">
            <a:alphaModFix/>
          </a:blip>
          <a:stretch>
            <a:fillRect/>
          </a:stretch>
        </p:blipFill>
        <p:spPr>
          <a:xfrm>
            <a:off x="866775" y="1554875"/>
            <a:ext cx="1533525" cy="1000125"/>
          </a:xfrm>
          <a:prstGeom prst="rect">
            <a:avLst/>
          </a:prstGeom>
          <a:noFill/>
          <a:ln>
            <a:noFill/>
          </a:ln>
        </p:spPr>
      </p:pic>
      <p:pic>
        <p:nvPicPr>
          <p:cNvPr id="647" name="Google Shape;647;p78"/>
          <p:cNvPicPr preferRelativeResize="0"/>
          <p:nvPr/>
        </p:nvPicPr>
        <p:blipFill>
          <a:blip r:embed="rId4">
            <a:alphaModFix/>
          </a:blip>
          <a:stretch>
            <a:fillRect/>
          </a:stretch>
        </p:blipFill>
        <p:spPr>
          <a:xfrm>
            <a:off x="761200" y="3031250"/>
            <a:ext cx="1485900" cy="1400175"/>
          </a:xfrm>
          <a:prstGeom prst="rect">
            <a:avLst/>
          </a:prstGeom>
          <a:noFill/>
          <a:ln>
            <a:noFill/>
          </a:ln>
        </p:spPr>
      </p:pic>
      <p:pic>
        <p:nvPicPr>
          <p:cNvPr id="648" name="Google Shape;648;p78"/>
          <p:cNvPicPr preferRelativeResize="0"/>
          <p:nvPr/>
        </p:nvPicPr>
        <p:blipFill>
          <a:blip r:embed="rId5">
            <a:alphaModFix/>
          </a:blip>
          <a:stretch>
            <a:fillRect/>
          </a:stretch>
        </p:blipFill>
        <p:spPr>
          <a:xfrm>
            <a:off x="3050088" y="3112213"/>
            <a:ext cx="1381125" cy="1371600"/>
          </a:xfrm>
          <a:prstGeom prst="rect">
            <a:avLst/>
          </a:prstGeom>
          <a:noFill/>
          <a:ln>
            <a:noFill/>
          </a:ln>
        </p:spPr>
      </p:pic>
      <p:pic>
        <p:nvPicPr>
          <p:cNvPr id="649" name="Google Shape;649;p78"/>
          <p:cNvPicPr preferRelativeResize="0"/>
          <p:nvPr/>
        </p:nvPicPr>
        <p:blipFill>
          <a:blip r:embed="rId6">
            <a:alphaModFix/>
          </a:blip>
          <a:stretch>
            <a:fillRect/>
          </a:stretch>
        </p:blipFill>
        <p:spPr>
          <a:xfrm>
            <a:off x="5886425" y="1619625"/>
            <a:ext cx="1766100" cy="34123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79"/>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Hyper Parameter</a:t>
            </a:r>
            <a:endParaRPr/>
          </a:p>
        </p:txBody>
      </p:sp>
      <p:sp>
        <p:nvSpPr>
          <p:cNvPr id="655" name="Google Shape;655;p79"/>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79"/>
          <p:cNvSpPr txBox="1"/>
          <p:nvPr/>
        </p:nvSpPr>
        <p:spPr>
          <a:xfrm>
            <a:off x="761200" y="564350"/>
            <a:ext cx="72312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Livvic"/>
                <a:ea typeface="Livvic"/>
                <a:cs typeface="Livvic"/>
                <a:sym typeface="Livvic"/>
              </a:rPr>
              <a:t>Adaboost: 								Random Forest :</a:t>
            </a:r>
            <a:endParaRPr b="1">
              <a:solidFill>
                <a:schemeClr val="dk1"/>
              </a:solidFill>
              <a:latin typeface="Livvic"/>
              <a:ea typeface="Livvic"/>
              <a:cs typeface="Livvic"/>
              <a:sym typeface="Livvic"/>
            </a:endParaRPr>
          </a:p>
          <a:p>
            <a:pPr indent="0" lvl="0" marL="0" rtl="0" algn="l">
              <a:spcBef>
                <a:spcPts val="0"/>
              </a:spcBef>
              <a:spcAft>
                <a:spcPts val="0"/>
              </a:spcAft>
              <a:buNone/>
            </a:pPr>
            <a:r>
              <a:t/>
            </a:r>
            <a:endParaRPr b="1">
              <a:solidFill>
                <a:schemeClr val="dk1"/>
              </a:solidFill>
              <a:latin typeface="Livvic"/>
              <a:ea typeface="Livvic"/>
              <a:cs typeface="Livvic"/>
              <a:sym typeface="Livvic"/>
            </a:endParaRPr>
          </a:p>
          <a:p>
            <a:pPr indent="0" lvl="0" marL="0" rtl="0" algn="l">
              <a:spcBef>
                <a:spcPts val="0"/>
              </a:spcBef>
              <a:spcAft>
                <a:spcPts val="0"/>
              </a:spcAft>
              <a:buNone/>
            </a:pPr>
            <a:r>
              <a:t/>
            </a:r>
            <a:endParaRPr b="1">
              <a:solidFill>
                <a:schemeClr val="dk1"/>
              </a:solidFill>
              <a:latin typeface="Livvic"/>
              <a:ea typeface="Livvic"/>
              <a:cs typeface="Livvic"/>
              <a:sym typeface="Livvic"/>
            </a:endParaRPr>
          </a:p>
          <a:p>
            <a:pPr indent="0" lvl="0" marL="0" rtl="0" algn="l">
              <a:spcBef>
                <a:spcPts val="0"/>
              </a:spcBef>
              <a:spcAft>
                <a:spcPts val="0"/>
              </a:spcAft>
              <a:buNone/>
            </a:pPr>
            <a:r>
              <a:t/>
            </a:r>
            <a:endParaRPr b="1">
              <a:solidFill>
                <a:schemeClr val="dk1"/>
              </a:solidFill>
              <a:latin typeface="Livvic"/>
              <a:ea typeface="Livvic"/>
              <a:cs typeface="Livvic"/>
              <a:sym typeface="Livvic"/>
            </a:endParaRPr>
          </a:p>
          <a:p>
            <a:pPr indent="0" lvl="0" marL="0" rtl="0" algn="l">
              <a:spcBef>
                <a:spcPts val="0"/>
              </a:spcBef>
              <a:spcAft>
                <a:spcPts val="0"/>
              </a:spcAft>
              <a:buNone/>
            </a:pPr>
            <a:r>
              <a:t/>
            </a:r>
            <a:endParaRPr b="1">
              <a:solidFill>
                <a:schemeClr val="dk1"/>
              </a:solidFill>
              <a:latin typeface="Livvic"/>
              <a:ea typeface="Livvic"/>
              <a:cs typeface="Livvic"/>
              <a:sym typeface="Livvic"/>
            </a:endParaRPr>
          </a:p>
          <a:p>
            <a:pPr indent="0" lvl="0" marL="0" rtl="0" algn="l">
              <a:spcBef>
                <a:spcPts val="0"/>
              </a:spcBef>
              <a:spcAft>
                <a:spcPts val="0"/>
              </a:spcAft>
              <a:buNone/>
            </a:pPr>
            <a:r>
              <a:t/>
            </a:r>
            <a:endParaRPr b="1">
              <a:solidFill>
                <a:schemeClr val="dk1"/>
              </a:solidFill>
              <a:latin typeface="Livvic"/>
              <a:ea typeface="Livvic"/>
              <a:cs typeface="Livvic"/>
              <a:sym typeface="Livvic"/>
            </a:endParaRPr>
          </a:p>
          <a:p>
            <a:pPr indent="0" lvl="0" marL="0" rtl="0" algn="l">
              <a:spcBef>
                <a:spcPts val="0"/>
              </a:spcBef>
              <a:spcAft>
                <a:spcPts val="0"/>
              </a:spcAft>
              <a:buNone/>
            </a:pPr>
            <a:r>
              <a:t/>
            </a:r>
            <a:endParaRPr b="1">
              <a:solidFill>
                <a:schemeClr val="dk1"/>
              </a:solidFill>
              <a:latin typeface="Livvic"/>
              <a:ea typeface="Livvic"/>
              <a:cs typeface="Livvic"/>
              <a:sym typeface="Livvic"/>
            </a:endParaRPr>
          </a:p>
          <a:p>
            <a:pPr indent="0" lvl="0" marL="0" rtl="0" algn="l">
              <a:spcBef>
                <a:spcPts val="0"/>
              </a:spcBef>
              <a:spcAft>
                <a:spcPts val="0"/>
              </a:spcAft>
              <a:buNone/>
            </a:pPr>
            <a:r>
              <a:t/>
            </a:r>
            <a:endParaRPr b="1">
              <a:solidFill>
                <a:schemeClr val="dk1"/>
              </a:solidFill>
              <a:latin typeface="Livvic"/>
              <a:ea typeface="Livvic"/>
              <a:cs typeface="Livvic"/>
              <a:sym typeface="Livvic"/>
            </a:endParaRPr>
          </a:p>
          <a:p>
            <a:pPr indent="0" lvl="0" marL="0" rtl="0" algn="l">
              <a:spcBef>
                <a:spcPts val="0"/>
              </a:spcBef>
              <a:spcAft>
                <a:spcPts val="0"/>
              </a:spcAft>
              <a:buNone/>
            </a:pPr>
            <a:r>
              <a:t/>
            </a:r>
            <a:endParaRPr b="1">
              <a:solidFill>
                <a:schemeClr val="dk1"/>
              </a:solidFill>
              <a:latin typeface="Livvic"/>
              <a:ea typeface="Livvic"/>
              <a:cs typeface="Livvic"/>
              <a:sym typeface="Livvic"/>
            </a:endParaRPr>
          </a:p>
          <a:p>
            <a:pPr indent="0" lvl="0" marL="0" rtl="0" algn="l">
              <a:spcBef>
                <a:spcPts val="0"/>
              </a:spcBef>
              <a:spcAft>
                <a:spcPts val="0"/>
              </a:spcAft>
              <a:buNone/>
            </a:pPr>
            <a:r>
              <a:t/>
            </a:r>
            <a:endParaRPr b="1">
              <a:solidFill>
                <a:schemeClr val="dk1"/>
              </a:solidFill>
              <a:latin typeface="Livvic"/>
              <a:ea typeface="Livvic"/>
              <a:cs typeface="Livvic"/>
              <a:sym typeface="Livvic"/>
            </a:endParaRPr>
          </a:p>
          <a:p>
            <a:pPr indent="0" lvl="0" marL="0" rtl="0" algn="l">
              <a:spcBef>
                <a:spcPts val="0"/>
              </a:spcBef>
              <a:spcAft>
                <a:spcPts val="0"/>
              </a:spcAft>
              <a:buNone/>
            </a:pPr>
            <a:r>
              <a:t/>
            </a:r>
            <a:endParaRPr b="1">
              <a:solidFill>
                <a:schemeClr val="dk1"/>
              </a:solidFill>
              <a:latin typeface="Livvic"/>
              <a:ea typeface="Livvic"/>
              <a:cs typeface="Livvic"/>
              <a:sym typeface="Livvic"/>
            </a:endParaRPr>
          </a:p>
          <a:p>
            <a:pPr indent="0" lvl="0" marL="0" rtl="0" algn="l">
              <a:spcBef>
                <a:spcPts val="0"/>
              </a:spcBef>
              <a:spcAft>
                <a:spcPts val="0"/>
              </a:spcAft>
              <a:buNone/>
            </a:pPr>
            <a:r>
              <a:t/>
            </a:r>
            <a:endParaRPr b="1">
              <a:solidFill>
                <a:schemeClr val="dk1"/>
              </a:solidFill>
              <a:latin typeface="Livvic"/>
              <a:ea typeface="Livvic"/>
              <a:cs typeface="Livvic"/>
              <a:sym typeface="Livvic"/>
            </a:endParaRPr>
          </a:p>
          <a:p>
            <a:pPr indent="0" lvl="0" marL="0" rtl="0" algn="l">
              <a:spcBef>
                <a:spcPts val="0"/>
              </a:spcBef>
              <a:spcAft>
                <a:spcPts val="0"/>
              </a:spcAft>
              <a:buNone/>
            </a:pPr>
            <a:r>
              <a:t/>
            </a:r>
            <a:endParaRPr b="1">
              <a:solidFill>
                <a:schemeClr val="dk1"/>
              </a:solidFill>
              <a:latin typeface="Livvic"/>
              <a:ea typeface="Livvic"/>
              <a:cs typeface="Livvic"/>
              <a:sym typeface="Livvic"/>
            </a:endParaRPr>
          </a:p>
          <a:p>
            <a:pPr indent="0" lvl="0" marL="0" rtl="0" algn="l">
              <a:spcBef>
                <a:spcPts val="0"/>
              </a:spcBef>
              <a:spcAft>
                <a:spcPts val="0"/>
              </a:spcAft>
              <a:buNone/>
            </a:pPr>
            <a:r>
              <a:t/>
            </a:r>
            <a:endParaRPr b="1">
              <a:solidFill>
                <a:schemeClr val="dk1"/>
              </a:solidFill>
              <a:latin typeface="Livvic"/>
              <a:ea typeface="Livvic"/>
              <a:cs typeface="Livvic"/>
              <a:sym typeface="Livvic"/>
            </a:endParaRPr>
          </a:p>
          <a:p>
            <a:pPr indent="0" lvl="0" marL="0" rtl="0" algn="l">
              <a:spcBef>
                <a:spcPts val="0"/>
              </a:spcBef>
              <a:spcAft>
                <a:spcPts val="0"/>
              </a:spcAft>
              <a:buNone/>
            </a:pPr>
            <a:r>
              <a:t/>
            </a:r>
            <a:endParaRPr>
              <a:latin typeface="Catamaran Light"/>
              <a:ea typeface="Catamaran Light"/>
              <a:cs typeface="Catamaran Light"/>
              <a:sym typeface="Catamaran Light"/>
            </a:endParaRPr>
          </a:p>
        </p:txBody>
      </p:sp>
      <p:sp>
        <p:nvSpPr>
          <p:cNvPr id="657" name="Google Shape;657;p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58" name="Google Shape;658;p79"/>
          <p:cNvPicPr preferRelativeResize="0"/>
          <p:nvPr/>
        </p:nvPicPr>
        <p:blipFill>
          <a:blip r:embed="rId3">
            <a:alphaModFix/>
          </a:blip>
          <a:stretch>
            <a:fillRect/>
          </a:stretch>
        </p:blipFill>
        <p:spPr>
          <a:xfrm>
            <a:off x="761200" y="926200"/>
            <a:ext cx="2981325" cy="2495550"/>
          </a:xfrm>
          <a:prstGeom prst="rect">
            <a:avLst/>
          </a:prstGeom>
          <a:noFill/>
          <a:ln>
            <a:noFill/>
          </a:ln>
        </p:spPr>
      </p:pic>
      <p:pic>
        <p:nvPicPr>
          <p:cNvPr id="659" name="Google Shape;659;p79"/>
          <p:cNvPicPr preferRelativeResize="0"/>
          <p:nvPr/>
        </p:nvPicPr>
        <p:blipFill>
          <a:blip r:embed="rId4">
            <a:alphaModFix/>
          </a:blip>
          <a:stretch>
            <a:fillRect/>
          </a:stretch>
        </p:blipFill>
        <p:spPr>
          <a:xfrm>
            <a:off x="5210175" y="859525"/>
            <a:ext cx="2095500" cy="26289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80"/>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5" name="Google Shape;665;p80"/>
          <p:cNvPicPr preferRelativeResize="0"/>
          <p:nvPr/>
        </p:nvPicPr>
        <p:blipFill>
          <a:blip r:embed="rId3">
            <a:alphaModFix/>
          </a:blip>
          <a:stretch>
            <a:fillRect/>
          </a:stretch>
        </p:blipFill>
        <p:spPr>
          <a:xfrm>
            <a:off x="304850" y="1770375"/>
            <a:ext cx="3657468" cy="2611125"/>
          </a:xfrm>
          <a:prstGeom prst="rect">
            <a:avLst/>
          </a:prstGeom>
          <a:noFill/>
          <a:ln>
            <a:noFill/>
          </a:ln>
        </p:spPr>
      </p:pic>
      <p:pic>
        <p:nvPicPr>
          <p:cNvPr id="666" name="Google Shape;666;p80"/>
          <p:cNvPicPr preferRelativeResize="0"/>
          <p:nvPr/>
        </p:nvPicPr>
        <p:blipFill>
          <a:blip r:embed="rId4">
            <a:alphaModFix/>
          </a:blip>
          <a:stretch>
            <a:fillRect/>
          </a:stretch>
        </p:blipFill>
        <p:spPr>
          <a:xfrm>
            <a:off x="3898550" y="1770373"/>
            <a:ext cx="3605762" cy="2548076"/>
          </a:xfrm>
          <a:prstGeom prst="rect">
            <a:avLst/>
          </a:prstGeom>
          <a:noFill/>
          <a:ln>
            <a:noFill/>
          </a:ln>
        </p:spPr>
      </p:pic>
      <p:sp>
        <p:nvSpPr>
          <p:cNvPr id="667" name="Google Shape;667;p80"/>
          <p:cNvSpPr txBox="1"/>
          <p:nvPr>
            <p:ph type="ctrTitle"/>
          </p:nvPr>
        </p:nvSpPr>
        <p:spPr>
          <a:xfrm>
            <a:off x="838174" y="520525"/>
            <a:ext cx="64665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and After Log on the emission </a:t>
            </a:r>
            <a:endParaRPr/>
          </a:p>
          <a:p>
            <a:pPr indent="0" lvl="0" marL="0" rtl="0" algn="l">
              <a:spcBef>
                <a:spcPts val="0"/>
              </a:spcBef>
              <a:spcAft>
                <a:spcPts val="0"/>
              </a:spcAft>
              <a:buNone/>
            </a:pPr>
            <a:r>
              <a:t/>
            </a:r>
            <a:endParaRPr/>
          </a:p>
        </p:txBody>
      </p:sp>
      <p:sp>
        <p:nvSpPr>
          <p:cNvPr id="668" name="Google Shape;668;p80"/>
          <p:cNvSpPr txBox="1"/>
          <p:nvPr/>
        </p:nvSpPr>
        <p:spPr>
          <a:xfrm>
            <a:off x="427825" y="1126325"/>
            <a:ext cx="7922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tamaran Light"/>
                <a:ea typeface="Catamaran Light"/>
                <a:cs typeface="Catamaran Light"/>
                <a:sym typeface="Catamaran Light"/>
              </a:rPr>
              <a:t>It shows the Log did remove most weight of most Columns and centrilise it into some selected few. And gave them more weight</a:t>
            </a:r>
            <a:endParaRPr>
              <a:latin typeface="Catamaran Light"/>
              <a:ea typeface="Catamaran Light"/>
              <a:cs typeface="Catamaran Light"/>
              <a:sym typeface="Catamaran Light"/>
            </a:endParaRPr>
          </a:p>
        </p:txBody>
      </p:sp>
      <p:sp>
        <p:nvSpPr>
          <p:cNvPr id="669" name="Google Shape;669;p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81"/>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81"/>
          <p:cNvSpPr txBox="1"/>
          <p:nvPr>
            <p:ph type="ctrTitle"/>
          </p:nvPr>
        </p:nvSpPr>
        <p:spPr>
          <a:xfrm>
            <a:off x="838174" y="520525"/>
            <a:ext cx="64665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and After Log on the emission</a:t>
            </a:r>
            <a:endParaRPr/>
          </a:p>
          <a:p>
            <a:pPr indent="0" lvl="0" marL="0" rtl="0" algn="l">
              <a:spcBef>
                <a:spcPts val="0"/>
              </a:spcBef>
              <a:spcAft>
                <a:spcPts val="0"/>
              </a:spcAft>
              <a:buNone/>
            </a:pPr>
            <a:r>
              <a:t/>
            </a:r>
            <a:endParaRPr/>
          </a:p>
        </p:txBody>
      </p:sp>
      <p:pic>
        <p:nvPicPr>
          <p:cNvPr id="676" name="Google Shape;676;p81"/>
          <p:cNvPicPr preferRelativeResize="0"/>
          <p:nvPr/>
        </p:nvPicPr>
        <p:blipFill>
          <a:blip r:embed="rId3">
            <a:alphaModFix/>
          </a:blip>
          <a:stretch>
            <a:fillRect/>
          </a:stretch>
        </p:blipFill>
        <p:spPr>
          <a:xfrm>
            <a:off x="3305093" y="1911900"/>
            <a:ext cx="2945302" cy="2939375"/>
          </a:xfrm>
          <a:prstGeom prst="rect">
            <a:avLst/>
          </a:prstGeom>
          <a:noFill/>
          <a:ln>
            <a:noFill/>
          </a:ln>
        </p:spPr>
      </p:pic>
      <p:pic>
        <p:nvPicPr>
          <p:cNvPr id="677" name="Google Shape;677;p81"/>
          <p:cNvPicPr preferRelativeResize="0"/>
          <p:nvPr/>
        </p:nvPicPr>
        <p:blipFill>
          <a:blip r:embed="rId4">
            <a:alphaModFix/>
          </a:blip>
          <a:stretch>
            <a:fillRect/>
          </a:stretch>
        </p:blipFill>
        <p:spPr>
          <a:xfrm>
            <a:off x="152400" y="1911902"/>
            <a:ext cx="3034205" cy="2939375"/>
          </a:xfrm>
          <a:prstGeom prst="rect">
            <a:avLst/>
          </a:prstGeom>
          <a:noFill/>
          <a:ln>
            <a:noFill/>
          </a:ln>
        </p:spPr>
      </p:pic>
      <p:sp>
        <p:nvSpPr>
          <p:cNvPr id="678" name="Google Shape;678;p81"/>
          <p:cNvSpPr txBox="1"/>
          <p:nvPr/>
        </p:nvSpPr>
        <p:spPr>
          <a:xfrm>
            <a:off x="218275" y="1145375"/>
            <a:ext cx="4817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tamaran Light"/>
                <a:ea typeface="Catamaran Light"/>
                <a:cs typeface="Catamaran Light"/>
                <a:sym typeface="Catamaran Light"/>
              </a:rPr>
              <a:t>With log it did increase the prediction model to be linear and with higher accuracy rate</a:t>
            </a:r>
            <a:endParaRPr>
              <a:latin typeface="Catamaran Light"/>
              <a:ea typeface="Catamaran Light"/>
              <a:cs typeface="Catamaran Light"/>
              <a:sym typeface="Catamaran Light"/>
            </a:endParaRPr>
          </a:p>
        </p:txBody>
      </p:sp>
      <p:sp>
        <p:nvSpPr>
          <p:cNvPr id="679" name="Google Shape;679;p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82"/>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82"/>
          <p:cNvSpPr txBox="1"/>
          <p:nvPr>
            <p:ph type="ctrTitle"/>
          </p:nvPr>
        </p:nvSpPr>
        <p:spPr>
          <a:xfrm>
            <a:off x="838174" y="520525"/>
            <a:ext cx="64665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and After Log on the emission</a:t>
            </a:r>
            <a:endParaRPr/>
          </a:p>
          <a:p>
            <a:pPr indent="0" lvl="0" marL="0" rtl="0" algn="l">
              <a:spcBef>
                <a:spcPts val="0"/>
              </a:spcBef>
              <a:spcAft>
                <a:spcPts val="0"/>
              </a:spcAft>
              <a:buNone/>
            </a:pPr>
            <a:r>
              <a:t/>
            </a:r>
            <a:endParaRPr/>
          </a:p>
        </p:txBody>
      </p:sp>
      <p:pic>
        <p:nvPicPr>
          <p:cNvPr id="686" name="Google Shape;686;p82"/>
          <p:cNvPicPr preferRelativeResize="0"/>
          <p:nvPr/>
        </p:nvPicPr>
        <p:blipFill>
          <a:blip r:embed="rId3">
            <a:alphaModFix/>
          </a:blip>
          <a:stretch>
            <a:fillRect/>
          </a:stretch>
        </p:blipFill>
        <p:spPr>
          <a:xfrm>
            <a:off x="133325" y="1911900"/>
            <a:ext cx="3247250" cy="1809400"/>
          </a:xfrm>
          <a:prstGeom prst="rect">
            <a:avLst/>
          </a:prstGeom>
          <a:noFill/>
          <a:ln>
            <a:noFill/>
          </a:ln>
        </p:spPr>
      </p:pic>
      <p:pic>
        <p:nvPicPr>
          <p:cNvPr id="687" name="Google Shape;687;p82"/>
          <p:cNvPicPr preferRelativeResize="0"/>
          <p:nvPr/>
        </p:nvPicPr>
        <p:blipFill>
          <a:blip r:embed="rId4">
            <a:alphaModFix/>
          </a:blip>
          <a:stretch>
            <a:fillRect/>
          </a:stretch>
        </p:blipFill>
        <p:spPr>
          <a:xfrm>
            <a:off x="3609175" y="1933676"/>
            <a:ext cx="3247249" cy="1787624"/>
          </a:xfrm>
          <a:prstGeom prst="rect">
            <a:avLst/>
          </a:prstGeom>
          <a:noFill/>
          <a:ln>
            <a:noFill/>
          </a:ln>
        </p:spPr>
      </p:pic>
      <p:sp>
        <p:nvSpPr>
          <p:cNvPr id="688" name="Google Shape;688;p82"/>
          <p:cNvSpPr txBox="1"/>
          <p:nvPr/>
        </p:nvSpPr>
        <p:spPr>
          <a:xfrm>
            <a:off x="218275" y="1145375"/>
            <a:ext cx="8372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tamaran Light"/>
                <a:ea typeface="Catamaran Light"/>
                <a:cs typeface="Catamaran Light"/>
                <a:sym typeface="Catamaran Light"/>
              </a:rPr>
              <a:t>With log it did increase the prediction model to be linear and with higher accuracy rate and reduce all into the same group instead of being divided into 4 </a:t>
            </a:r>
            <a:r>
              <a:rPr lang="en">
                <a:latin typeface="Catamaran Light"/>
                <a:ea typeface="Catamaran Light"/>
                <a:cs typeface="Catamaran Light"/>
                <a:sym typeface="Catamaran Light"/>
              </a:rPr>
              <a:t>separate</a:t>
            </a:r>
            <a:r>
              <a:rPr lang="en">
                <a:latin typeface="Catamaran Light"/>
                <a:ea typeface="Catamaran Light"/>
                <a:cs typeface="Catamaran Light"/>
                <a:sym typeface="Catamaran Light"/>
              </a:rPr>
              <a:t> categories</a:t>
            </a:r>
            <a:endParaRPr>
              <a:latin typeface="Catamaran Light"/>
              <a:ea typeface="Catamaran Light"/>
              <a:cs typeface="Catamaran Light"/>
              <a:sym typeface="Catamaran Light"/>
            </a:endParaRPr>
          </a:p>
        </p:txBody>
      </p:sp>
      <p:sp>
        <p:nvSpPr>
          <p:cNvPr id="689" name="Google Shape;689;p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6" name="Shape 246"/>
        <p:cNvGrpSpPr/>
        <p:nvPr/>
      </p:nvGrpSpPr>
      <p:grpSpPr>
        <a:xfrm>
          <a:off x="0" y="0"/>
          <a:ext cx="0" cy="0"/>
          <a:chOff x="0" y="0"/>
          <a:chExt cx="0" cy="0"/>
        </a:xfrm>
      </p:grpSpPr>
      <p:sp>
        <p:nvSpPr>
          <p:cNvPr id="247" name="Google Shape;247;p38"/>
          <p:cNvSpPr/>
          <p:nvPr/>
        </p:nvSpPr>
        <p:spPr>
          <a:xfrm>
            <a:off x="7396225" y="25"/>
            <a:ext cx="17385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8"/>
          <p:cNvSpPr/>
          <p:nvPr/>
        </p:nvSpPr>
        <p:spPr>
          <a:xfrm>
            <a:off x="720000" y="540000"/>
            <a:ext cx="3310200" cy="1568100"/>
          </a:xfrm>
          <a:prstGeom prst="rect">
            <a:avLst/>
          </a:prstGeom>
          <a:solidFill>
            <a:schemeClr val="accent1">
              <a:alpha val="617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8"/>
          <p:cNvSpPr txBox="1"/>
          <p:nvPr>
            <p:ph type="ctrTitle"/>
          </p:nvPr>
        </p:nvSpPr>
        <p:spPr>
          <a:xfrm>
            <a:off x="769725" y="1310050"/>
            <a:ext cx="3430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Data Presentation </a:t>
            </a:r>
            <a:endParaRPr>
              <a:solidFill>
                <a:schemeClr val="lt1"/>
              </a:solidFill>
            </a:endParaRPr>
          </a:p>
        </p:txBody>
      </p:sp>
      <p:sp>
        <p:nvSpPr>
          <p:cNvPr id="250" name="Google Shape;250;p38"/>
          <p:cNvSpPr txBox="1"/>
          <p:nvPr>
            <p:ph idx="2" type="title"/>
          </p:nvPr>
        </p:nvSpPr>
        <p:spPr>
          <a:xfrm rot="5400000">
            <a:off x="7142178" y="3570226"/>
            <a:ext cx="17388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rPr>
              <a:t>02</a:t>
            </a:r>
            <a:endParaRPr>
              <a:solidFill>
                <a:schemeClr val="lt1"/>
              </a:solidFill>
            </a:endParaRPr>
          </a:p>
        </p:txBody>
      </p:sp>
      <p:sp>
        <p:nvSpPr>
          <p:cNvPr id="251" name="Google Shape;251;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3" name="Shape 693"/>
        <p:cNvGrpSpPr/>
        <p:nvPr/>
      </p:nvGrpSpPr>
      <p:grpSpPr>
        <a:xfrm>
          <a:off x="0" y="0"/>
          <a:ext cx="0" cy="0"/>
          <a:chOff x="0" y="0"/>
          <a:chExt cx="0" cy="0"/>
        </a:xfrm>
      </p:grpSpPr>
      <p:sp>
        <p:nvSpPr>
          <p:cNvPr id="694" name="Google Shape;694;p83"/>
          <p:cNvSpPr/>
          <p:nvPr/>
        </p:nvSpPr>
        <p:spPr>
          <a:xfrm>
            <a:off x="7396225" y="25"/>
            <a:ext cx="17385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83"/>
          <p:cNvSpPr/>
          <p:nvPr/>
        </p:nvSpPr>
        <p:spPr>
          <a:xfrm>
            <a:off x="720000" y="540000"/>
            <a:ext cx="3310200" cy="1568100"/>
          </a:xfrm>
          <a:prstGeom prst="rect">
            <a:avLst/>
          </a:prstGeom>
          <a:solidFill>
            <a:schemeClr val="accent1">
              <a:alpha val="617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83"/>
          <p:cNvSpPr txBox="1"/>
          <p:nvPr>
            <p:ph type="ctrTitle"/>
          </p:nvPr>
        </p:nvSpPr>
        <p:spPr>
          <a:xfrm>
            <a:off x="769725" y="1310050"/>
            <a:ext cx="3430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Impact of energy start score</a:t>
            </a:r>
            <a:r>
              <a:rPr b="0" lang="en" sz="1000">
                <a:latin typeface="Catamaran Light"/>
                <a:ea typeface="Catamaran Light"/>
                <a:cs typeface="Catamaran Light"/>
                <a:sym typeface="Catamaran Light"/>
              </a:rPr>
              <a:t> </a:t>
            </a:r>
            <a:endParaRPr>
              <a:solidFill>
                <a:schemeClr val="lt1"/>
              </a:solidFill>
            </a:endParaRPr>
          </a:p>
        </p:txBody>
      </p:sp>
      <p:sp>
        <p:nvSpPr>
          <p:cNvPr id="697" name="Google Shape;697;p83"/>
          <p:cNvSpPr txBox="1"/>
          <p:nvPr>
            <p:ph idx="2" type="title"/>
          </p:nvPr>
        </p:nvSpPr>
        <p:spPr>
          <a:xfrm rot="5400000">
            <a:off x="7142178" y="3570226"/>
            <a:ext cx="17388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rPr>
              <a:t>07</a:t>
            </a:r>
            <a:endParaRPr>
              <a:solidFill>
                <a:schemeClr val="lt1"/>
              </a:solidFill>
            </a:endParaRPr>
          </a:p>
        </p:txBody>
      </p:sp>
      <p:sp>
        <p:nvSpPr>
          <p:cNvPr id="698" name="Google Shape;698;p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84"/>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84"/>
          <p:cNvSpPr txBox="1"/>
          <p:nvPr/>
        </p:nvSpPr>
        <p:spPr>
          <a:xfrm>
            <a:off x="5649125" y="1535900"/>
            <a:ext cx="3448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1"/>
                </a:solidFill>
                <a:latin typeface="Livvic"/>
                <a:ea typeface="Livvic"/>
                <a:cs typeface="Livvic"/>
                <a:sym typeface="Livvic"/>
              </a:rPr>
              <a:t>With Energy Score</a:t>
            </a:r>
            <a:endParaRPr sz="900">
              <a:latin typeface="Catamaran Light"/>
              <a:ea typeface="Catamaran Light"/>
              <a:cs typeface="Catamaran Light"/>
              <a:sym typeface="Catamaran Light"/>
            </a:endParaRPr>
          </a:p>
        </p:txBody>
      </p:sp>
      <p:sp>
        <p:nvSpPr>
          <p:cNvPr id="705" name="Google Shape;705;p84"/>
          <p:cNvSpPr txBox="1"/>
          <p:nvPr/>
        </p:nvSpPr>
        <p:spPr>
          <a:xfrm>
            <a:off x="5649125" y="3593300"/>
            <a:ext cx="3448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1"/>
                </a:solidFill>
                <a:latin typeface="Livvic"/>
                <a:ea typeface="Livvic"/>
                <a:cs typeface="Livvic"/>
                <a:sym typeface="Livvic"/>
              </a:rPr>
              <a:t>Without Energy Score</a:t>
            </a:r>
            <a:endParaRPr sz="900">
              <a:latin typeface="Catamaran Light"/>
              <a:ea typeface="Catamaran Light"/>
              <a:cs typeface="Catamaran Light"/>
              <a:sym typeface="Catamaran Light"/>
            </a:endParaRPr>
          </a:p>
        </p:txBody>
      </p:sp>
      <p:sp>
        <p:nvSpPr>
          <p:cNvPr id="706" name="Google Shape;706;p84"/>
          <p:cNvSpPr txBox="1"/>
          <p:nvPr>
            <p:ph idx="12" type="sldNum"/>
          </p:nvPr>
        </p:nvSpPr>
        <p:spPr>
          <a:xfrm>
            <a:off x="6506668" y="4368851"/>
            <a:ext cx="10914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07" name="Google Shape;707;p84"/>
          <p:cNvPicPr preferRelativeResize="0"/>
          <p:nvPr/>
        </p:nvPicPr>
        <p:blipFill>
          <a:blip r:embed="rId3">
            <a:alphaModFix/>
          </a:blip>
          <a:stretch>
            <a:fillRect/>
          </a:stretch>
        </p:blipFill>
        <p:spPr>
          <a:xfrm>
            <a:off x="200025" y="1231250"/>
            <a:ext cx="5172075" cy="1733550"/>
          </a:xfrm>
          <a:prstGeom prst="rect">
            <a:avLst/>
          </a:prstGeom>
          <a:noFill/>
          <a:ln>
            <a:noFill/>
          </a:ln>
        </p:spPr>
      </p:pic>
      <p:pic>
        <p:nvPicPr>
          <p:cNvPr id="708" name="Google Shape;708;p84"/>
          <p:cNvPicPr preferRelativeResize="0"/>
          <p:nvPr/>
        </p:nvPicPr>
        <p:blipFill>
          <a:blip r:embed="rId4">
            <a:alphaModFix/>
          </a:blip>
          <a:stretch>
            <a:fillRect/>
          </a:stretch>
        </p:blipFill>
        <p:spPr>
          <a:xfrm>
            <a:off x="142875" y="3319325"/>
            <a:ext cx="5172075" cy="1771650"/>
          </a:xfrm>
          <a:prstGeom prst="rect">
            <a:avLst/>
          </a:prstGeom>
          <a:noFill/>
          <a:ln>
            <a:noFill/>
          </a:ln>
        </p:spPr>
      </p:pic>
      <p:sp>
        <p:nvSpPr>
          <p:cNvPr id="709" name="Google Shape;709;p84"/>
          <p:cNvSpPr txBox="1"/>
          <p:nvPr>
            <p:ph type="ctrTitle"/>
          </p:nvPr>
        </p:nvSpPr>
        <p:spPr>
          <a:xfrm>
            <a:off x="410375" y="520525"/>
            <a:ext cx="68943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Prediction Model on the Site Energy Use Total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85"/>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16" name="Google Shape;716;p85"/>
          <p:cNvPicPr preferRelativeResize="0"/>
          <p:nvPr/>
        </p:nvPicPr>
        <p:blipFill>
          <a:blip r:embed="rId3">
            <a:alphaModFix/>
          </a:blip>
          <a:stretch>
            <a:fillRect/>
          </a:stretch>
        </p:blipFill>
        <p:spPr>
          <a:xfrm>
            <a:off x="190500" y="795200"/>
            <a:ext cx="4791075" cy="1790700"/>
          </a:xfrm>
          <a:prstGeom prst="rect">
            <a:avLst/>
          </a:prstGeom>
          <a:noFill/>
          <a:ln>
            <a:noFill/>
          </a:ln>
        </p:spPr>
      </p:pic>
      <p:pic>
        <p:nvPicPr>
          <p:cNvPr id="717" name="Google Shape;717;p85"/>
          <p:cNvPicPr preferRelativeResize="0"/>
          <p:nvPr/>
        </p:nvPicPr>
        <p:blipFill>
          <a:blip r:embed="rId4">
            <a:alphaModFix/>
          </a:blip>
          <a:stretch>
            <a:fillRect/>
          </a:stretch>
        </p:blipFill>
        <p:spPr>
          <a:xfrm>
            <a:off x="204788" y="2904988"/>
            <a:ext cx="4762500" cy="1685925"/>
          </a:xfrm>
          <a:prstGeom prst="rect">
            <a:avLst/>
          </a:prstGeom>
          <a:noFill/>
          <a:ln>
            <a:noFill/>
          </a:ln>
        </p:spPr>
      </p:pic>
      <p:sp>
        <p:nvSpPr>
          <p:cNvPr id="718" name="Google Shape;718;p85"/>
          <p:cNvSpPr txBox="1"/>
          <p:nvPr/>
        </p:nvSpPr>
        <p:spPr>
          <a:xfrm>
            <a:off x="5649125" y="1535900"/>
            <a:ext cx="3448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1"/>
                </a:solidFill>
                <a:latin typeface="Livvic"/>
                <a:ea typeface="Livvic"/>
                <a:cs typeface="Livvic"/>
                <a:sym typeface="Livvic"/>
              </a:rPr>
              <a:t>With Energy Score</a:t>
            </a:r>
            <a:endParaRPr sz="900">
              <a:latin typeface="Catamaran Light"/>
              <a:ea typeface="Catamaran Light"/>
              <a:cs typeface="Catamaran Light"/>
              <a:sym typeface="Catamaran Light"/>
            </a:endParaRPr>
          </a:p>
        </p:txBody>
      </p:sp>
      <p:sp>
        <p:nvSpPr>
          <p:cNvPr id="719" name="Google Shape;719;p85"/>
          <p:cNvSpPr txBox="1"/>
          <p:nvPr/>
        </p:nvSpPr>
        <p:spPr>
          <a:xfrm>
            <a:off x="5649125" y="3593300"/>
            <a:ext cx="3448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1"/>
                </a:solidFill>
                <a:latin typeface="Livvic"/>
                <a:ea typeface="Livvic"/>
                <a:cs typeface="Livvic"/>
                <a:sym typeface="Livvic"/>
              </a:rPr>
              <a:t>Without Energy Score</a:t>
            </a:r>
            <a:endParaRPr sz="900">
              <a:latin typeface="Catamaran Light"/>
              <a:ea typeface="Catamaran Light"/>
              <a:cs typeface="Catamaran Light"/>
              <a:sym typeface="Catamaran Light"/>
            </a:endParaRPr>
          </a:p>
        </p:txBody>
      </p:sp>
      <p:sp>
        <p:nvSpPr>
          <p:cNvPr id="720" name="Google Shape;720;p85"/>
          <p:cNvSpPr txBox="1"/>
          <p:nvPr>
            <p:ph type="ctrTitle"/>
          </p:nvPr>
        </p:nvSpPr>
        <p:spPr>
          <a:xfrm>
            <a:off x="714350" y="263350"/>
            <a:ext cx="68943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Prediction Model on the Emissions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4" name="Shape 724"/>
        <p:cNvGrpSpPr/>
        <p:nvPr/>
      </p:nvGrpSpPr>
      <p:grpSpPr>
        <a:xfrm>
          <a:off x="0" y="0"/>
          <a:ext cx="0" cy="0"/>
          <a:chOff x="0" y="0"/>
          <a:chExt cx="0" cy="0"/>
        </a:xfrm>
      </p:grpSpPr>
      <p:sp>
        <p:nvSpPr>
          <p:cNvPr id="725" name="Google Shape;725;p86"/>
          <p:cNvSpPr/>
          <p:nvPr/>
        </p:nvSpPr>
        <p:spPr>
          <a:xfrm>
            <a:off x="7396225" y="25"/>
            <a:ext cx="17385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86"/>
          <p:cNvSpPr/>
          <p:nvPr/>
        </p:nvSpPr>
        <p:spPr>
          <a:xfrm>
            <a:off x="720000" y="540000"/>
            <a:ext cx="3310200" cy="1568100"/>
          </a:xfrm>
          <a:prstGeom prst="rect">
            <a:avLst/>
          </a:prstGeom>
          <a:solidFill>
            <a:schemeClr val="accent1">
              <a:alpha val="617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86"/>
          <p:cNvSpPr txBox="1"/>
          <p:nvPr>
            <p:ph type="ctrTitle"/>
          </p:nvPr>
        </p:nvSpPr>
        <p:spPr>
          <a:xfrm>
            <a:off x="769725" y="1310050"/>
            <a:ext cx="3430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Conclusion</a:t>
            </a:r>
            <a:endParaRPr>
              <a:solidFill>
                <a:schemeClr val="lt1"/>
              </a:solidFill>
            </a:endParaRPr>
          </a:p>
        </p:txBody>
      </p:sp>
      <p:sp>
        <p:nvSpPr>
          <p:cNvPr id="728" name="Google Shape;728;p86"/>
          <p:cNvSpPr txBox="1"/>
          <p:nvPr>
            <p:ph idx="2" type="title"/>
          </p:nvPr>
        </p:nvSpPr>
        <p:spPr>
          <a:xfrm rot="5400000">
            <a:off x="7142178" y="3570226"/>
            <a:ext cx="17388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rPr>
              <a:t>08</a:t>
            </a:r>
            <a:endParaRPr>
              <a:solidFill>
                <a:schemeClr val="lt1"/>
              </a:solidFill>
            </a:endParaRPr>
          </a:p>
        </p:txBody>
      </p:sp>
      <p:sp>
        <p:nvSpPr>
          <p:cNvPr id="729" name="Google Shape;729;p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87"/>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87"/>
          <p:cNvSpPr txBox="1"/>
          <p:nvPr/>
        </p:nvSpPr>
        <p:spPr>
          <a:xfrm>
            <a:off x="723100" y="535775"/>
            <a:ext cx="82011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tamaran Light"/>
              <a:buChar char="●"/>
            </a:pPr>
            <a:r>
              <a:rPr lang="en">
                <a:latin typeface="Catamaran Light"/>
                <a:ea typeface="Catamaran Light"/>
                <a:cs typeface="Catamaran Light"/>
                <a:sym typeface="Catamaran Light"/>
              </a:rPr>
              <a:t>It clearly shows , by implementing LOG it increase the accuracy to all data by at least 10 % for energy usage  and 40% for the emission </a:t>
            </a:r>
            <a:endParaRPr>
              <a:latin typeface="Catamaran Light"/>
              <a:ea typeface="Catamaran Light"/>
              <a:cs typeface="Catamaran Light"/>
              <a:sym typeface="Catamaran Light"/>
            </a:endParaRPr>
          </a:p>
          <a:p>
            <a:pPr indent="-317500" lvl="0" marL="457200" rtl="0" algn="l">
              <a:spcBef>
                <a:spcPts val="0"/>
              </a:spcBef>
              <a:spcAft>
                <a:spcPts val="0"/>
              </a:spcAft>
              <a:buSzPts val="1400"/>
              <a:buFont typeface="Catamaran Light"/>
              <a:buChar char="●"/>
            </a:pPr>
            <a:r>
              <a:rPr lang="en">
                <a:latin typeface="Catamaran Light"/>
                <a:ea typeface="Catamaran Light"/>
                <a:cs typeface="Catamaran Light"/>
                <a:sym typeface="Catamaran Light"/>
              </a:rPr>
              <a:t>But the accurry with and </a:t>
            </a:r>
            <a:r>
              <a:rPr lang="en">
                <a:latin typeface="Catamaran Light"/>
                <a:ea typeface="Catamaran Light"/>
                <a:cs typeface="Catamaran Light"/>
                <a:sym typeface="Catamaran Light"/>
              </a:rPr>
              <a:t>without</a:t>
            </a:r>
            <a:r>
              <a:rPr lang="en">
                <a:latin typeface="Catamaran Light"/>
                <a:ea typeface="Catamaran Light"/>
                <a:cs typeface="Catamaran Light"/>
                <a:sym typeface="Catamaran Light"/>
              </a:rPr>
              <a:t> the Start Score  the difference is not that different it </a:t>
            </a:r>
            <a:r>
              <a:rPr lang="en">
                <a:latin typeface="Catamaran Light"/>
                <a:ea typeface="Catamaran Light"/>
                <a:cs typeface="Catamaran Light"/>
                <a:sym typeface="Catamaran Light"/>
              </a:rPr>
              <a:t>clearly</a:t>
            </a:r>
            <a:r>
              <a:rPr lang="en">
                <a:latin typeface="Catamaran Light"/>
                <a:ea typeface="Catamaran Light"/>
                <a:cs typeface="Catamaran Light"/>
                <a:sym typeface="Catamaran Light"/>
              </a:rPr>
              <a:t> show that the Start score </a:t>
            </a:r>
            <a:r>
              <a:rPr lang="en">
                <a:latin typeface="Catamaran Light"/>
                <a:ea typeface="Catamaran Light"/>
                <a:cs typeface="Catamaran Light"/>
                <a:sym typeface="Catamaran Light"/>
              </a:rPr>
              <a:t>can be predict and categorised </a:t>
            </a:r>
            <a:endParaRPr>
              <a:latin typeface="Catamaran Light"/>
              <a:ea typeface="Catamaran Light"/>
              <a:cs typeface="Catamaran Light"/>
              <a:sym typeface="Catamaran Light"/>
            </a:endParaRPr>
          </a:p>
        </p:txBody>
      </p:sp>
      <p:sp>
        <p:nvSpPr>
          <p:cNvPr id="736" name="Google Shape;736;p8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88"/>
          <p:cNvSpPr txBox="1"/>
          <p:nvPr>
            <p:ph type="ctrTitle"/>
          </p:nvPr>
        </p:nvSpPr>
        <p:spPr>
          <a:xfrm>
            <a:off x="2920845" y="1865300"/>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100"/>
              <a:t>END</a:t>
            </a:r>
            <a:endParaRPr sz="10200"/>
          </a:p>
        </p:txBody>
      </p:sp>
      <p:sp>
        <p:nvSpPr>
          <p:cNvPr id="742" name="Google Shape;742;p88"/>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88"/>
          <p:cNvSpPr/>
          <p:nvPr/>
        </p:nvSpPr>
        <p:spPr>
          <a:xfrm flipH="1" rot="-5400000">
            <a:off x="74744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8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9"/>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Plan</a:t>
            </a:r>
            <a:endParaRPr/>
          </a:p>
          <a:p>
            <a:pPr indent="0" lvl="0" marL="0" rtl="0" algn="l">
              <a:spcBef>
                <a:spcPts val="0"/>
              </a:spcBef>
              <a:spcAft>
                <a:spcPts val="0"/>
              </a:spcAft>
              <a:buNone/>
            </a:pPr>
            <a:r>
              <a:rPr lang="en"/>
              <a:t>Détaillé</a:t>
            </a:r>
            <a:endParaRPr/>
          </a:p>
        </p:txBody>
      </p:sp>
      <p:sp>
        <p:nvSpPr>
          <p:cNvPr id="257" name="Google Shape;257;p39"/>
          <p:cNvSpPr txBox="1"/>
          <p:nvPr>
            <p:ph idx="4294967295" type="subTitle"/>
          </p:nvPr>
        </p:nvSpPr>
        <p:spPr>
          <a:xfrm flipH="1">
            <a:off x="719975" y="540000"/>
            <a:ext cx="6410100" cy="43476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chemeClr val="accent1"/>
              </a:buClr>
              <a:buSzPts val="1000"/>
              <a:buFont typeface="Catamaran Medium"/>
              <a:buAutoNum type="arabicPeriod"/>
            </a:pPr>
            <a:r>
              <a:rPr lang="en" sz="1000"/>
              <a:t>Overview and context </a:t>
            </a:r>
            <a:endParaRPr sz="1000"/>
          </a:p>
          <a:p>
            <a:pPr indent="-285750" lvl="0" marL="457200" rtl="0" algn="l">
              <a:spcBef>
                <a:spcPts val="0"/>
              </a:spcBef>
              <a:spcAft>
                <a:spcPts val="0"/>
              </a:spcAft>
              <a:buClr>
                <a:schemeClr val="accent1"/>
              </a:buClr>
              <a:buSzPts val="900"/>
              <a:buFont typeface="Catamaran Medium"/>
              <a:buAutoNum type="arabicPeriod"/>
            </a:pPr>
            <a:r>
              <a:rPr lang="en" sz="1000"/>
              <a:t>Data  presentation </a:t>
            </a:r>
            <a:endParaRPr sz="1000"/>
          </a:p>
          <a:p>
            <a:pPr indent="-292100" lvl="0" marL="457200" rtl="0" algn="l">
              <a:spcBef>
                <a:spcPts val="0"/>
              </a:spcBef>
              <a:spcAft>
                <a:spcPts val="0"/>
              </a:spcAft>
              <a:buClr>
                <a:schemeClr val="accent1"/>
              </a:buClr>
              <a:buSzPts val="1000"/>
              <a:buFont typeface="Catamaran Medium"/>
              <a:buAutoNum type="arabicPeriod"/>
            </a:pPr>
            <a:r>
              <a:rPr lang="en" sz="1000"/>
              <a:t>Data preprocessing</a:t>
            </a:r>
            <a:endParaRPr sz="1000"/>
          </a:p>
          <a:p>
            <a:pPr indent="-285750" lvl="1" marL="914400" rtl="0" algn="l">
              <a:spcBef>
                <a:spcPts val="0"/>
              </a:spcBef>
              <a:spcAft>
                <a:spcPts val="0"/>
              </a:spcAft>
              <a:buClr>
                <a:srgbClr val="000000"/>
              </a:buClr>
              <a:buSzPts val="900"/>
              <a:buFont typeface="Muli"/>
              <a:buAutoNum type="alphaLcPeriod"/>
            </a:pPr>
            <a:r>
              <a:rPr lang="en" sz="1000"/>
              <a:t>Cleaning</a:t>
            </a:r>
            <a:endParaRPr sz="1000"/>
          </a:p>
          <a:p>
            <a:pPr indent="-285750" lvl="1" marL="914400" rtl="0" algn="l">
              <a:spcBef>
                <a:spcPts val="0"/>
              </a:spcBef>
              <a:spcAft>
                <a:spcPts val="0"/>
              </a:spcAft>
              <a:buClr>
                <a:srgbClr val="000000"/>
              </a:buClr>
              <a:buSzPts val="900"/>
              <a:buFont typeface="Muli"/>
              <a:buAutoNum type="alphaLcPeriod"/>
            </a:pPr>
            <a:r>
              <a:rPr lang="en" sz="1000"/>
              <a:t>Data aggregation </a:t>
            </a:r>
            <a:endParaRPr sz="1000"/>
          </a:p>
          <a:p>
            <a:pPr indent="-292100" lvl="1" marL="914400" rtl="0" algn="l">
              <a:spcBef>
                <a:spcPts val="0"/>
              </a:spcBef>
              <a:spcAft>
                <a:spcPts val="0"/>
              </a:spcAft>
              <a:buClr>
                <a:srgbClr val="000000"/>
              </a:buClr>
              <a:buSzPts val="1000"/>
              <a:buFont typeface="Muli"/>
              <a:buAutoNum type="alphaLcPeriod"/>
            </a:pPr>
            <a:r>
              <a:rPr lang="en" sz="1000"/>
              <a:t>Imputation</a:t>
            </a:r>
            <a:endParaRPr sz="1000"/>
          </a:p>
          <a:p>
            <a:pPr indent="-292100" lvl="0" marL="457200" rtl="0" algn="l">
              <a:spcBef>
                <a:spcPts val="0"/>
              </a:spcBef>
              <a:spcAft>
                <a:spcPts val="0"/>
              </a:spcAft>
              <a:buClr>
                <a:schemeClr val="accent1"/>
              </a:buClr>
              <a:buSzPts val="1000"/>
              <a:buFont typeface="Catamaran Medium"/>
              <a:buAutoNum type="arabicPeriod"/>
            </a:pPr>
            <a:r>
              <a:rPr lang="en" sz="1000"/>
              <a:t>Data Exploration </a:t>
            </a:r>
            <a:endParaRPr sz="1000"/>
          </a:p>
          <a:p>
            <a:pPr indent="-292100" lvl="1" marL="914400" rtl="0" algn="l">
              <a:spcBef>
                <a:spcPts val="0"/>
              </a:spcBef>
              <a:spcAft>
                <a:spcPts val="0"/>
              </a:spcAft>
              <a:buClr>
                <a:srgbClr val="000000"/>
              </a:buClr>
              <a:buSzPts val="1000"/>
              <a:buFont typeface="Muli"/>
              <a:buAutoNum type="alphaLcPeriod"/>
            </a:pPr>
            <a:r>
              <a:rPr lang="en" sz="1000"/>
              <a:t>Univariate analysis</a:t>
            </a:r>
            <a:endParaRPr sz="1000"/>
          </a:p>
          <a:p>
            <a:pPr indent="-292100" lvl="1" marL="914400" rtl="0" algn="l">
              <a:spcBef>
                <a:spcPts val="0"/>
              </a:spcBef>
              <a:spcAft>
                <a:spcPts val="0"/>
              </a:spcAft>
              <a:buClr>
                <a:srgbClr val="000000"/>
              </a:buClr>
              <a:buSzPts val="1000"/>
              <a:buFont typeface="Muli"/>
              <a:buAutoNum type="alphaLcPeriod"/>
            </a:pPr>
            <a:r>
              <a:rPr lang="en" sz="1000"/>
              <a:t>Multivariate analysis</a:t>
            </a:r>
            <a:endParaRPr sz="1000"/>
          </a:p>
          <a:p>
            <a:pPr indent="-292100" lvl="0" marL="457200" rtl="0" algn="l">
              <a:spcBef>
                <a:spcPts val="0"/>
              </a:spcBef>
              <a:spcAft>
                <a:spcPts val="0"/>
              </a:spcAft>
              <a:buClr>
                <a:schemeClr val="accent1"/>
              </a:buClr>
              <a:buSzPts val="1000"/>
              <a:buFont typeface="Catamaran Medium"/>
              <a:buAutoNum type="arabicPeriod"/>
            </a:pPr>
            <a:r>
              <a:rPr lang="en" sz="1000"/>
              <a:t>Modelisation &amp; Prediction : Supervised learning</a:t>
            </a:r>
            <a:endParaRPr sz="1000"/>
          </a:p>
          <a:p>
            <a:pPr indent="-292100" lvl="1" marL="914400" rtl="0" algn="l">
              <a:spcBef>
                <a:spcPts val="0"/>
              </a:spcBef>
              <a:spcAft>
                <a:spcPts val="0"/>
              </a:spcAft>
              <a:buClr>
                <a:srgbClr val="000000"/>
              </a:buClr>
              <a:buSzPts val="1000"/>
              <a:buFont typeface="Muli"/>
              <a:buAutoNum type="alphaLcPeriod"/>
            </a:pPr>
            <a:r>
              <a:rPr lang="en" sz="1000"/>
              <a:t>Molisation:</a:t>
            </a:r>
            <a:endParaRPr sz="1000"/>
          </a:p>
          <a:p>
            <a:pPr indent="-292100" lvl="2" marL="1371600" rtl="0" algn="l">
              <a:spcBef>
                <a:spcPts val="0"/>
              </a:spcBef>
              <a:spcAft>
                <a:spcPts val="0"/>
              </a:spcAft>
              <a:buClr>
                <a:srgbClr val="000000"/>
              </a:buClr>
              <a:buSzPts val="1000"/>
              <a:buFont typeface="Muli"/>
              <a:buAutoNum type="romanLcPeriod"/>
            </a:pPr>
            <a:r>
              <a:rPr lang="en" sz="1000"/>
              <a:t>Data Standardisation</a:t>
            </a:r>
            <a:endParaRPr sz="1000"/>
          </a:p>
          <a:p>
            <a:pPr indent="-292100" lvl="3" marL="1828800" rtl="0" algn="l">
              <a:spcBef>
                <a:spcPts val="0"/>
              </a:spcBef>
              <a:spcAft>
                <a:spcPts val="0"/>
              </a:spcAft>
              <a:buClr>
                <a:srgbClr val="000000"/>
              </a:buClr>
              <a:buSzPts val="1000"/>
              <a:buFont typeface="Muli"/>
              <a:buAutoNum type="arabicPeriod"/>
            </a:pPr>
            <a:r>
              <a:rPr lang="en" sz="1000"/>
              <a:t>Numeric data : Standard scaler &amp; log transformation </a:t>
            </a:r>
            <a:endParaRPr sz="1000"/>
          </a:p>
          <a:p>
            <a:pPr indent="-292100" lvl="3" marL="1828800" rtl="0" algn="l">
              <a:spcBef>
                <a:spcPts val="0"/>
              </a:spcBef>
              <a:spcAft>
                <a:spcPts val="0"/>
              </a:spcAft>
              <a:buClr>
                <a:srgbClr val="000000"/>
              </a:buClr>
              <a:buSzPts val="1000"/>
              <a:buFont typeface="Muli"/>
              <a:buAutoNum type="arabicPeriod"/>
            </a:pPr>
            <a:r>
              <a:rPr lang="en" sz="1000"/>
              <a:t>Categorical data : One hot encoder </a:t>
            </a:r>
            <a:endParaRPr sz="1000"/>
          </a:p>
          <a:p>
            <a:pPr indent="-292100" lvl="2" marL="1371600" rtl="0" algn="l">
              <a:spcBef>
                <a:spcPts val="0"/>
              </a:spcBef>
              <a:spcAft>
                <a:spcPts val="0"/>
              </a:spcAft>
              <a:buClr>
                <a:srgbClr val="000000"/>
              </a:buClr>
              <a:buSzPts val="1000"/>
              <a:buFont typeface="Muli"/>
              <a:buAutoNum type="romanLcPeriod"/>
            </a:pPr>
            <a:r>
              <a:rPr lang="en" sz="1000"/>
              <a:t>Feature Engennering</a:t>
            </a:r>
            <a:endParaRPr sz="1000"/>
          </a:p>
          <a:p>
            <a:pPr indent="-292100" lvl="1" marL="914400" rtl="0" algn="l">
              <a:spcBef>
                <a:spcPts val="0"/>
              </a:spcBef>
              <a:spcAft>
                <a:spcPts val="0"/>
              </a:spcAft>
              <a:buClr>
                <a:srgbClr val="000000"/>
              </a:buClr>
              <a:buSzPts val="1000"/>
              <a:buFont typeface="Muli"/>
              <a:buAutoNum type="alphaLcPeriod"/>
            </a:pPr>
            <a:r>
              <a:rPr lang="en" sz="1000"/>
              <a:t>Prediction</a:t>
            </a:r>
            <a:endParaRPr sz="1000"/>
          </a:p>
          <a:p>
            <a:pPr indent="-285750" lvl="2" marL="1371600" rtl="0" algn="l">
              <a:spcBef>
                <a:spcPts val="0"/>
              </a:spcBef>
              <a:spcAft>
                <a:spcPts val="0"/>
              </a:spcAft>
              <a:buClr>
                <a:srgbClr val="000000"/>
              </a:buClr>
              <a:buSzPts val="900"/>
              <a:buFont typeface="Muli"/>
              <a:buAutoNum type="romanLcPeriod"/>
            </a:pPr>
            <a:r>
              <a:rPr lang="en" sz="1000"/>
              <a:t>Definition ( of the models)</a:t>
            </a:r>
            <a:endParaRPr sz="1000"/>
          </a:p>
          <a:p>
            <a:pPr indent="-285750" lvl="2" marL="1371600" rtl="0" algn="l">
              <a:spcBef>
                <a:spcPts val="0"/>
              </a:spcBef>
              <a:spcAft>
                <a:spcPts val="0"/>
              </a:spcAft>
              <a:buClr>
                <a:srgbClr val="000000"/>
              </a:buClr>
              <a:buSzPts val="900"/>
              <a:buFont typeface="Muli"/>
              <a:buAutoNum type="romanLcPeriod"/>
            </a:pPr>
            <a:r>
              <a:rPr lang="en" sz="1000"/>
              <a:t>Models </a:t>
            </a:r>
            <a:endParaRPr sz="1000"/>
          </a:p>
          <a:p>
            <a:pPr indent="-292100" lvl="3" marL="1828800" rtl="0" algn="l">
              <a:spcBef>
                <a:spcPts val="0"/>
              </a:spcBef>
              <a:spcAft>
                <a:spcPts val="0"/>
              </a:spcAft>
              <a:buClr>
                <a:srgbClr val="000000"/>
              </a:buClr>
              <a:buSzPts val="1000"/>
              <a:buFont typeface="Muli"/>
              <a:buAutoNum type="arabicPeriod"/>
            </a:pPr>
            <a:r>
              <a:rPr lang="en" sz="1000"/>
              <a:t>KNN</a:t>
            </a:r>
            <a:endParaRPr sz="1000"/>
          </a:p>
          <a:p>
            <a:pPr indent="-292100" lvl="3" marL="1828800" rtl="0" algn="l">
              <a:spcBef>
                <a:spcPts val="0"/>
              </a:spcBef>
              <a:spcAft>
                <a:spcPts val="0"/>
              </a:spcAft>
              <a:buClr>
                <a:srgbClr val="000000"/>
              </a:buClr>
              <a:buSzPts val="1000"/>
              <a:buFont typeface="Muli"/>
              <a:buAutoNum type="arabicPeriod"/>
            </a:pPr>
            <a:r>
              <a:rPr lang="en" sz="1000"/>
              <a:t>Linear</a:t>
            </a:r>
            <a:r>
              <a:rPr lang="en" sz="1000"/>
              <a:t> </a:t>
            </a:r>
            <a:r>
              <a:rPr lang="en" sz="1000"/>
              <a:t>regression</a:t>
            </a:r>
            <a:endParaRPr sz="1000"/>
          </a:p>
          <a:p>
            <a:pPr indent="-292100" lvl="3" marL="1828800" rtl="0" algn="l">
              <a:spcBef>
                <a:spcPts val="0"/>
              </a:spcBef>
              <a:spcAft>
                <a:spcPts val="0"/>
              </a:spcAft>
              <a:buClr>
                <a:srgbClr val="000000"/>
              </a:buClr>
              <a:buSzPts val="1000"/>
              <a:buFont typeface="Muli"/>
              <a:buAutoNum type="arabicPeriod"/>
            </a:pPr>
            <a:r>
              <a:rPr lang="en" sz="1000"/>
              <a:t>Adaboost</a:t>
            </a:r>
            <a:endParaRPr sz="1000"/>
          </a:p>
          <a:p>
            <a:pPr indent="-292100" lvl="3" marL="1828800" rtl="0" algn="l">
              <a:spcBef>
                <a:spcPts val="0"/>
              </a:spcBef>
              <a:spcAft>
                <a:spcPts val="0"/>
              </a:spcAft>
              <a:buClr>
                <a:srgbClr val="000000"/>
              </a:buClr>
              <a:buSzPts val="1000"/>
              <a:buFont typeface="Muli"/>
              <a:buAutoNum type="arabicPeriod"/>
            </a:pPr>
            <a:r>
              <a:rPr lang="en" sz="1000"/>
              <a:t>…..</a:t>
            </a:r>
            <a:endParaRPr sz="1000"/>
          </a:p>
          <a:p>
            <a:pPr indent="-292100" lvl="2" marL="1371600" rtl="0" algn="l">
              <a:spcBef>
                <a:spcPts val="0"/>
              </a:spcBef>
              <a:spcAft>
                <a:spcPts val="0"/>
              </a:spcAft>
              <a:buClr>
                <a:srgbClr val="000000"/>
              </a:buClr>
              <a:buSzPts val="1000"/>
              <a:buFont typeface="Muli"/>
              <a:buAutoNum type="romanLcPeriod"/>
            </a:pPr>
            <a:r>
              <a:rPr lang="en" sz="1000"/>
              <a:t>Cross validation &amp; hyperparameter selections</a:t>
            </a:r>
            <a:endParaRPr sz="1000"/>
          </a:p>
          <a:p>
            <a:pPr indent="-285750" lvl="0" marL="457200" rtl="0" algn="l">
              <a:spcBef>
                <a:spcPts val="0"/>
              </a:spcBef>
              <a:spcAft>
                <a:spcPts val="0"/>
              </a:spcAft>
              <a:buClr>
                <a:schemeClr val="accent1"/>
              </a:buClr>
              <a:buSzPts val="900"/>
              <a:buFont typeface="Catamaran Medium"/>
              <a:buAutoNum type="arabicPeriod"/>
            </a:pPr>
            <a:r>
              <a:rPr lang="en" sz="1000"/>
              <a:t>Result evaluations</a:t>
            </a:r>
            <a:endParaRPr sz="1000"/>
          </a:p>
          <a:p>
            <a:pPr indent="-292100" lvl="0" marL="457200" rtl="0" algn="l">
              <a:spcBef>
                <a:spcPts val="0"/>
              </a:spcBef>
              <a:spcAft>
                <a:spcPts val="0"/>
              </a:spcAft>
              <a:buClr>
                <a:schemeClr val="accent1"/>
              </a:buClr>
              <a:buSzPts val="1000"/>
              <a:buFont typeface="Catamaran Medium"/>
              <a:buAutoNum type="arabicPeriod"/>
            </a:pPr>
            <a:r>
              <a:rPr lang="en" sz="1000"/>
              <a:t>Impact of energy start_score</a:t>
            </a:r>
            <a:endParaRPr sz="1000"/>
          </a:p>
          <a:p>
            <a:pPr indent="-292100" lvl="0" marL="457200" rtl="0" algn="l">
              <a:spcBef>
                <a:spcPts val="0"/>
              </a:spcBef>
              <a:spcAft>
                <a:spcPts val="0"/>
              </a:spcAft>
              <a:buClr>
                <a:schemeClr val="accent1"/>
              </a:buClr>
              <a:buSzPts val="1000"/>
              <a:buFont typeface="Catamaran Medium"/>
              <a:buAutoNum type="arabicPeriod"/>
            </a:pPr>
            <a:r>
              <a:rPr lang="en" sz="1000"/>
              <a:t>Conclusion</a:t>
            </a:r>
            <a:endParaRPr sz="1000"/>
          </a:p>
          <a:p>
            <a:pPr indent="0" lvl="0" marL="0" rtl="0" algn="l">
              <a:lnSpc>
                <a:spcPct val="115000"/>
              </a:lnSpc>
              <a:spcBef>
                <a:spcPts val="0"/>
              </a:spcBef>
              <a:spcAft>
                <a:spcPts val="1600"/>
              </a:spcAft>
              <a:buNone/>
            </a:pPr>
            <a:r>
              <a:t/>
            </a:r>
            <a:endParaRPr sz="1000"/>
          </a:p>
        </p:txBody>
      </p:sp>
      <p:sp>
        <p:nvSpPr>
          <p:cNvPr id="258" name="Google Shape;258;p39"/>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0"/>
          <p:cNvSpPr txBox="1"/>
          <p:nvPr>
            <p:ph type="ctrTitle"/>
          </p:nvPr>
        </p:nvSpPr>
        <p:spPr>
          <a:xfrm>
            <a:off x="755352" y="792450"/>
            <a:ext cx="51663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COMPARE THE COLUMNS</a:t>
            </a:r>
            <a:endParaRPr sz="1200"/>
          </a:p>
        </p:txBody>
      </p:sp>
      <p:sp>
        <p:nvSpPr>
          <p:cNvPr id="265" name="Google Shape;265;p40"/>
          <p:cNvSpPr txBox="1"/>
          <p:nvPr>
            <p:ph idx="4294967295" type="subTitle"/>
          </p:nvPr>
        </p:nvSpPr>
        <p:spPr>
          <a:xfrm flipH="1">
            <a:off x="755338" y="1279950"/>
            <a:ext cx="5823600" cy="4024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See the 2 datas and compare </a:t>
            </a:r>
            <a:endParaRPr/>
          </a:p>
          <a:p>
            <a:pPr indent="0" lvl="0" marL="0" rtl="0" algn="l">
              <a:lnSpc>
                <a:spcPct val="115000"/>
              </a:lnSpc>
              <a:spcBef>
                <a:spcPts val="0"/>
              </a:spcBef>
              <a:spcAft>
                <a:spcPts val="0"/>
              </a:spcAft>
              <a:buNone/>
            </a:pPr>
            <a:r>
              <a:t/>
            </a:r>
            <a:endParaRPr/>
          </a:p>
          <a:p>
            <a:pPr indent="-304800" lvl="0" marL="457200" rtl="0" algn="l">
              <a:spcBef>
                <a:spcPts val="0"/>
              </a:spcBef>
              <a:spcAft>
                <a:spcPts val="0"/>
              </a:spcAft>
              <a:buClr>
                <a:schemeClr val="accent1"/>
              </a:buClr>
              <a:buSzPts val="1200"/>
              <a:buFont typeface="Catamaran Medium"/>
              <a:buAutoNum type="arabicPeriod"/>
            </a:pPr>
            <a:r>
              <a:rPr lang="en"/>
              <a:t>R</a:t>
            </a:r>
            <a:r>
              <a:rPr lang="en"/>
              <a:t>ename</a:t>
            </a:r>
            <a:r>
              <a:rPr lang="en"/>
              <a:t> both data columns to have the same titles</a:t>
            </a:r>
            <a:endParaRPr/>
          </a:p>
          <a:p>
            <a:pPr indent="-298450" lvl="0" marL="457200" rtl="0" algn="l">
              <a:spcBef>
                <a:spcPts val="0"/>
              </a:spcBef>
              <a:spcAft>
                <a:spcPts val="0"/>
              </a:spcAft>
              <a:buClr>
                <a:schemeClr val="accent1"/>
              </a:buClr>
              <a:buSzPts val="1100"/>
              <a:buFont typeface="Catamaran Medium"/>
              <a:buAutoNum type="arabicPeriod"/>
            </a:pPr>
            <a:r>
              <a:rPr lang="en"/>
              <a:t>Drop columns  of </a:t>
            </a:r>
            <a:r>
              <a:rPr lang="en"/>
              <a:t>data</a:t>
            </a:r>
            <a:r>
              <a:rPr lang="en"/>
              <a:t> that are not currently </a:t>
            </a:r>
            <a:r>
              <a:rPr lang="en"/>
              <a:t>relevant</a:t>
            </a:r>
            <a:endParaRPr/>
          </a:p>
          <a:p>
            <a:pPr indent="-298450" lvl="0" marL="457200" rtl="0" algn="l">
              <a:spcBef>
                <a:spcPts val="0"/>
              </a:spcBef>
              <a:spcAft>
                <a:spcPts val="0"/>
              </a:spcAft>
              <a:buClr>
                <a:schemeClr val="accent1"/>
              </a:buClr>
              <a:buSzPts val="1100"/>
              <a:buFont typeface="Catamaran Medium"/>
              <a:buAutoNum type="arabicPeriod"/>
            </a:pPr>
            <a:r>
              <a:rPr lang="en"/>
              <a:t>See both data types in superposed so we can convert them to the same type:</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304800" lvl="0" marL="457200" rtl="0" algn="l">
              <a:spcBef>
                <a:spcPts val="0"/>
              </a:spcBef>
              <a:spcAft>
                <a:spcPts val="0"/>
              </a:spcAft>
              <a:buClr>
                <a:schemeClr val="accent1"/>
              </a:buClr>
              <a:buSzPts val="1200"/>
              <a:buFont typeface="Catamaran Medium"/>
              <a:buAutoNum type="arabicPeriod"/>
            </a:pPr>
            <a:r>
              <a:rPr lang="en"/>
              <a:t>Rename all columns to be simpler to follow</a:t>
            </a:r>
            <a:endParaRPr/>
          </a:p>
          <a:p>
            <a:pPr indent="-298450" lvl="0" marL="457200" rtl="0" algn="l">
              <a:spcBef>
                <a:spcPts val="0"/>
              </a:spcBef>
              <a:spcAft>
                <a:spcPts val="0"/>
              </a:spcAft>
              <a:buClr>
                <a:schemeClr val="accent1"/>
              </a:buClr>
              <a:buSzPts val="1100"/>
              <a:buFont typeface="Catamaran Medium"/>
              <a:buAutoNum type="arabicPeriod"/>
            </a:pPr>
            <a:r>
              <a:rPr lang="en"/>
              <a:t>See “</a:t>
            </a:r>
            <a:r>
              <a:rPr lang="en"/>
              <a:t>building</a:t>
            </a:r>
            <a:r>
              <a:rPr lang="en"/>
              <a:t> type” unique values so we can Rename some that are similar </a:t>
            </a:r>
            <a:endParaRPr/>
          </a:p>
          <a:p>
            <a:pPr indent="-298450" lvl="0" marL="457200" rtl="0" algn="l">
              <a:spcBef>
                <a:spcPts val="0"/>
              </a:spcBef>
              <a:spcAft>
                <a:spcPts val="0"/>
              </a:spcAft>
              <a:buClr>
                <a:schemeClr val="accent1"/>
              </a:buClr>
              <a:buSzPts val="1100"/>
              <a:buFont typeface="Catamaran Medium"/>
              <a:buAutoNum type="arabicPeriod"/>
            </a:pPr>
            <a:r>
              <a:rPr lang="en"/>
              <a:t>Keep only “non residentiel” columns</a:t>
            </a:r>
            <a:endParaRPr/>
          </a:p>
          <a:p>
            <a:pPr indent="-298450" lvl="0" marL="457200" rtl="0" algn="l">
              <a:spcBef>
                <a:spcPts val="0"/>
              </a:spcBef>
              <a:spcAft>
                <a:spcPts val="0"/>
              </a:spcAft>
              <a:buClr>
                <a:schemeClr val="accent1"/>
              </a:buClr>
              <a:buSzPts val="1100"/>
              <a:buFont typeface="Catamaran Medium"/>
              <a:buAutoNum type="arabicPeriod"/>
            </a:pPr>
            <a:r>
              <a:rPr lang="en"/>
              <a:t>Convert any negative numbers , because it may be a simple </a:t>
            </a:r>
            <a:r>
              <a:rPr lang="en"/>
              <a:t>human</a:t>
            </a:r>
            <a:r>
              <a:rPr lang="en"/>
              <a:t> error</a:t>
            </a:r>
            <a:endParaRPr/>
          </a:p>
          <a:p>
            <a:pPr indent="-298450" lvl="0" marL="457200" rtl="0" algn="l">
              <a:spcBef>
                <a:spcPts val="0"/>
              </a:spcBef>
              <a:spcAft>
                <a:spcPts val="0"/>
              </a:spcAft>
              <a:buClr>
                <a:schemeClr val="accent1"/>
              </a:buClr>
              <a:buSzPts val="1100"/>
              <a:buFont typeface="Catamaran Medium"/>
              <a:buAutoNum type="arabicPeriod"/>
            </a:pPr>
            <a:r>
              <a:rPr lang="en"/>
              <a:t>Remove columns that are no longer </a:t>
            </a:r>
            <a:r>
              <a:rPr lang="en"/>
              <a:t>valuable</a:t>
            </a:r>
            <a:endParaRPr/>
          </a:p>
          <a:p>
            <a:pPr indent="0" lvl="0" marL="0" rtl="0" algn="l">
              <a:lnSpc>
                <a:spcPct val="115000"/>
              </a:lnSpc>
              <a:spcBef>
                <a:spcPts val="0"/>
              </a:spcBef>
              <a:spcAft>
                <a:spcPts val="1600"/>
              </a:spcAft>
              <a:buNone/>
            </a:pPr>
            <a:r>
              <a:t/>
            </a:r>
            <a:endParaRPr/>
          </a:p>
        </p:txBody>
      </p:sp>
      <p:sp>
        <p:nvSpPr>
          <p:cNvPr id="266" name="Google Shape;266;p40"/>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7" name="Google Shape;267;p40"/>
          <p:cNvPicPr preferRelativeResize="0"/>
          <p:nvPr/>
        </p:nvPicPr>
        <p:blipFill>
          <a:blip r:embed="rId3">
            <a:alphaModFix/>
          </a:blip>
          <a:stretch>
            <a:fillRect/>
          </a:stretch>
        </p:blipFill>
        <p:spPr>
          <a:xfrm>
            <a:off x="104050" y="2497751"/>
            <a:ext cx="7012000" cy="891300"/>
          </a:xfrm>
          <a:prstGeom prst="rect">
            <a:avLst/>
          </a:prstGeom>
          <a:noFill/>
          <a:ln>
            <a:noFill/>
          </a:ln>
        </p:spPr>
      </p:pic>
      <p:sp>
        <p:nvSpPr>
          <p:cNvPr id="268" name="Google Shape;268;p40"/>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t>Data Cleaning and imputing</a:t>
            </a:r>
            <a:endParaRPr/>
          </a:p>
        </p:txBody>
      </p:sp>
      <p:sp>
        <p:nvSpPr>
          <p:cNvPr id="269" name="Google Shape;269;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1"/>
          <p:cNvSpPr/>
          <p:nvPr/>
        </p:nvSpPr>
        <p:spPr>
          <a:xfrm>
            <a:off x="236075" y="2424150"/>
            <a:ext cx="939300" cy="29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2 </a:t>
            </a:r>
            <a:r>
              <a:rPr lang="en" sz="1200"/>
              <a:t>dataset</a:t>
            </a:r>
            <a:endParaRPr sz="1200"/>
          </a:p>
        </p:txBody>
      </p:sp>
      <p:cxnSp>
        <p:nvCxnSpPr>
          <p:cNvPr id="275" name="Google Shape;275;p41"/>
          <p:cNvCxnSpPr>
            <a:stCxn id="276" idx="3"/>
            <a:endCxn id="277" idx="1"/>
          </p:cNvCxnSpPr>
          <p:nvPr/>
        </p:nvCxnSpPr>
        <p:spPr>
          <a:xfrm flipH="1">
            <a:off x="2852150" y="2585625"/>
            <a:ext cx="475800" cy="909900"/>
          </a:xfrm>
          <a:prstGeom prst="bentConnector5">
            <a:avLst>
              <a:gd fmla="val -50047" name="adj1"/>
              <a:gd fmla="val 49994" name="adj2"/>
              <a:gd fmla="val 150026" name="adj3"/>
            </a:avLst>
          </a:prstGeom>
          <a:noFill/>
          <a:ln cap="flat" cmpd="sng" w="9525">
            <a:solidFill>
              <a:srgbClr val="C2C2C2"/>
            </a:solidFill>
            <a:prstDash val="solid"/>
            <a:round/>
            <a:headEnd len="sm" w="sm" type="none"/>
            <a:tailEnd len="sm" w="sm" type="none"/>
          </a:ln>
        </p:spPr>
      </p:cxnSp>
      <p:cxnSp>
        <p:nvCxnSpPr>
          <p:cNvPr id="278" name="Google Shape;278;p41"/>
          <p:cNvCxnSpPr>
            <a:stCxn id="276" idx="3"/>
            <a:endCxn id="279" idx="1"/>
          </p:cNvCxnSpPr>
          <p:nvPr/>
        </p:nvCxnSpPr>
        <p:spPr>
          <a:xfrm rot="10800000">
            <a:off x="2852150" y="1675725"/>
            <a:ext cx="475800" cy="909900"/>
          </a:xfrm>
          <a:prstGeom prst="bentConnector5">
            <a:avLst>
              <a:gd fmla="val -50047" name="adj1"/>
              <a:gd fmla="val 49995" name="adj2"/>
              <a:gd fmla="val 150026" name="adj3"/>
            </a:avLst>
          </a:prstGeom>
          <a:noFill/>
          <a:ln cap="flat" cmpd="sng" w="9525">
            <a:solidFill>
              <a:srgbClr val="C2C2C2"/>
            </a:solidFill>
            <a:prstDash val="solid"/>
            <a:round/>
            <a:headEnd len="sm" w="sm" type="none"/>
            <a:tailEnd len="sm" w="sm" type="none"/>
          </a:ln>
        </p:spPr>
      </p:cxnSp>
      <p:sp>
        <p:nvSpPr>
          <p:cNvPr id="276" name="Google Shape;276;p41"/>
          <p:cNvSpPr/>
          <p:nvPr/>
        </p:nvSpPr>
        <p:spPr>
          <a:xfrm>
            <a:off x="1408850" y="2322975"/>
            <a:ext cx="1919100" cy="525300"/>
          </a:xfrm>
          <a:prstGeom prst="roundRect">
            <a:avLst>
              <a:gd fmla="val 16667" name="adj"/>
            </a:avLst>
          </a:prstGeom>
          <a:solidFill>
            <a:srgbClr val="840D35"/>
          </a:solidFill>
          <a:ln cap="flat" cmpd="sng" w="9525">
            <a:solidFill>
              <a:srgbClr val="840D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u="sng">
                <a:solidFill>
                  <a:srgbClr val="FFFFFF"/>
                </a:solidFill>
                <a:latin typeface="Roboto"/>
                <a:ea typeface="Roboto"/>
                <a:cs typeface="Roboto"/>
                <a:sym typeface="Roboto"/>
              </a:rPr>
              <a:t>Target Variable:</a:t>
            </a:r>
            <a:r>
              <a:rPr lang="en" sz="1100">
                <a:solidFill>
                  <a:srgbClr val="FFFFFF"/>
                </a:solidFill>
                <a:latin typeface="Roboto"/>
                <a:ea typeface="Roboto"/>
                <a:cs typeface="Roboto"/>
                <a:sym typeface="Roboto"/>
              </a:rPr>
              <a:t> </a:t>
            </a:r>
            <a:endParaRPr sz="1100">
              <a:solidFill>
                <a:srgbClr val="FFFFFF"/>
              </a:solidFill>
              <a:latin typeface="Roboto"/>
              <a:ea typeface="Roboto"/>
              <a:cs typeface="Roboto"/>
              <a:sym typeface="Roboto"/>
            </a:endParaRPr>
          </a:p>
          <a:p>
            <a:pPr indent="0" lvl="0" marL="0" rtl="0" algn="ctr">
              <a:spcBef>
                <a:spcPts val="0"/>
              </a:spcBef>
              <a:spcAft>
                <a:spcPts val="0"/>
              </a:spcAft>
              <a:buNone/>
            </a:pPr>
            <a:r>
              <a:rPr lang="en" sz="1100">
                <a:solidFill>
                  <a:srgbClr val="FFFFFF"/>
                </a:solidFill>
                <a:latin typeface="Roboto"/>
                <a:ea typeface="Roboto"/>
                <a:cs typeface="Roboto"/>
                <a:sym typeface="Roboto"/>
              </a:rPr>
              <a:t>Emission </a:t>
            </a:r>
            <a:endParaRPr sz="1100">
              <a:solidFill>
                <a:srgbClr val="FFFFFF"/>
              </a:solidFill>
              <a:latin typeface="Roboto"/>
              <a:ea typeface="Roboto"/>
              <a:cs typeface="Roboto"/>
              <a:sym typeface="Roboto"/>
            </a:endParaRPr>
          </a:p>
          <a:p>
            <a:pPr indent="0" lvl="0" marL="0" rtl="0" algn="ctr">
              <a:spcBef>
                <a:spcPts val="0"/>
              </a:spcBef>
              <a:spcAft>
                <a:spcPts val="0"/>
              </a:spcAft>
              <a:buNone/>
            </a:pPr>
            <a:r>
              <a:rPr lang="en" sz="1100">
                <a:solidFill>
                  <a:srgbClr val="FFFFFF"/>
                </a:solidFill>
                <a:latin typeface="Roboto"/>
                <a:ea typeface="Roboto"/>
                <a:cs typeface="Roboto"/>
                <a:sym typeface="Roboto"/>
              </a:rPr>
              <a:t>Energy Usage</a:t>
            </a:r>
            <a:endParaRPr sz="1100">
              <a:solidFill>
                <a:srgbClr val="FFFFFF"/>
              </a:solidFill>
              <a:latin typeface="Roboto"/>
              <a:ea typeface="Roboto"/>
              <a:cs typeface="Roboto"/>
              <a:sym typeface="Roboto"/>
            </a:endParaRPr>
          </a:p>
        </p:txBody>
      </p:sp>
      <p:sp>
        <p:nvSpPr>
          <p:cNvPr id="279" name="Google Shape;279;p41"/>
          <p:cNvSpPr/>
          <p:nvPr/>
        </p:nvSpPr>
        <p:spPr>
          <a:xfrm>
            <a:off x="2852250" y="1413174"/>
            <a:ext cx="2020500" cy="525300"/>
          </a:xfrm>
          <a:prstGeom prst="roundRect">
            <a:avLst>
              <a:gd fmla="val 16667" name="adj"/>
            </a:avLst>
          </a:prstGeom>
          <a:solidFill>
            <a:srgbClr val="B61249"/>
          </a:solidFill>
          <a:ln cap="flat" cmpd="sng" w="9525">
            <a:solidFill>
              <a:srgbClr val="B6124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df15</a:t>
            </a:r>
            <a:endParaRPr sz="1100">
              <a:solidFill>
                <a:srgbClr val="FFFFFF"/>
              </a:solidFill>
              <a:latin typeface="Roboto"/>
              <a:ea typeface="Roboto"/>
              <a:cs typeface="Roboto"/>
              <a:sym typeface="Roboto"/>
            </a:endParaRPr>
          </a:p>
        </p:txBody>
      </p:sp>
      <p:sp>
        <p:nvSpPr>
          <p:cNvPr id="277" name="Google Shape;277;p41"/>
          <p:cNvSpPr/>
          <p:nvPr/>
        </p:nvSpPr>
        <p:spPr>
          <a:xfrm>
            <a:off x="2852250" y="3232774"/>
            <a:ext cx="2020500" cy="525300"/>
          </a:xfrm>
          <a:prstGeom prst="roundRect">
            <a:avLst>
              <a:gd fmla="val 16667" name="adj"/>
            </a:avLst>
          </a:prstGeom>
          <a:solidFill>
            <a:srgbClr val="B61249"/>
          </a:solidFill>
          <a:ln cap="flat" cmpd="sng" w="9525">
            <a:solidFill>
              <a:srgbClr val="B6124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df16</a:t>
            </a:r>
            <a:endParaRPr sz="1100">
              <a:solidFill>
                <a:srgbClr val="FFFFFF"/>
              </a:solidFill>
              <a:latin typeface="Roboto"/>
              <a:ea typeface="Roboto"/>
              <a:cs typeface="Roboto"/>
              <a:sym typeface="Roboto"/>
            </a:endParaRPr>
          </a:p>
        </p:txBody>
      </p:sp>
      <p:sp>
        <p:nvSpPr>
          <p:cNvPr id="280" name="Google Shape;280;p41"/>
          <p:cNvSpPr/>
          <p:nvPr/>
        </p:nvSpPr>
        <p:spPr>
          <a:xfrm>
            <a:off x="5443500" y="433375"/>
            <a:ext cx="2619600" cy="612600"/>
          </a:xfrm>
          <a:prstGeom prst="roundRect">
            <a:avLst>
              <a:gd fmla="val 16667" name="adj"/>
            </a:avLst>
          </a:prstGeom>
          <a:solidFill>
            <a:srgbClr val="E1165A"/>
          </a:solidFill>
          <a:ln cap="flat" cmpd="sng" w="9525">
            <a:solidFill>
              <a:srgbClr val="E1165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FFFFFF"/>
                </a:solidFill>
                <a:latin typeface="Roboto"/>
                <a:ea typeface="Roboto"/>
                <a:cs typeface="Roboto"/>
                <a:sym typeface="Roboto"/>
              </a:rPr>
              <a:t>shape</a:t>
            </a:r>
            <a:endParaRPr sz="1100">
              <a:solidFill>
                <a:srgbClr val="FFFFFF"/>
              </a:solidFill>
              <a:latin typeface="Roboto"/>
              <a:ea typeface="Roboto"/>
              <a:cs typeface="Roboto"/>
              <a:sym typeface="Roboto"/>
            </a:endParaRPr>
          </a:p>
        </p:txBody>
      </p:sp>
      <p:sp>
        <p:nvSpPr>
          <p:cNvPr id="281" name="Google Shape;281;p41"/>
          <p:cNvSpPr/>
          <p:nvPr/>
        </p:nvSpPr>
        <p:spPr>
          <a:xfrm>
            <a:off x="5443500" y="1490451"/>
            <a:ext cx="2619600" cy="612600"/>
          </a:xfrm>
          <a:prstGeom prst="roundRect">
            <a:avLst>
              <a:gd fmla="val 16667" name="adj"/>
            </a:avLst>
          </a:prstGeom>
          <a:solidFill>
            <a:srgbClr val="E1165A"/>
          </a:solidFill>
          <a:ln cap="flat" cmpd="sng" w="9525">
            <a:solidFill>
              <a:srgbClr val="E1165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FFFFFF"/>
                </a:solidFill>
                <a:latin typeface="Roboto"/>
                <a:ea typeface="Roboto"/>
                <a:cs typeface="Roboto"/>
                <a:sym typeface="Roboto"/>
              </a:rPr>
              <a:t>Different Features</a:t>
            </a:r>
            <a:endParaRPr sz="1100">
              <a:solidFill>
                <a:srgbClr val="FFFFFF"/>
              </a:solidFill>
              <a:latin typeface="Roboto"/>
              <a:ea typeface="Roboto"/>
              <a:cs typeface="Roboto"/>
              <a:sym typeface="Roboto"/>
            </a:endParaRPr>
          </a:p>
        </p:txBody>
      </p:sp>
      <p:sp>
        <p:nvSpPr>
          <p:cNvPr id="282" name="Google Shape;282;p41"/>
          <p:cNvSpPr/>
          <p:nvPr/>
        </p:nvSpPr>
        <p:spPr>
          <a:xfrm>
            <a:off x="5443500" y="2546245"/>
            <a:ext cx="2619600" cy="612600"/>
          </a:xfrm>
          <a:prstGeom prst="roundRect">
            <a:avLst>
              <a:gd fmla="val 16667" name="adj"/>
            </a:avLst>
          </a:prstGeom>
          <a:solidFill>
            <a:srgbClr val="E1165A"/>
          </a:solidFill>
          <a:ln cap="flat" cmpd="sng" w="9525">
            <a:solidFill>
              <a:srgbClr val="E1165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FFFFFF"/>
                </a:solidFill>
                <a:latin typeface="Roboto"/>
                <a:ea typeface="Roboto"/>
                <a:cs typeface="Roboto"/>
                <a:sym typeface="Roboto"/>
              </a:rPr>
              <a:t>Shape</a:t>
            </a:r>
            <a:endParaRPr sz="1100">
              <a:solidFill>
                <a:srgbClr val="FFFFFF"/>
              </a:solidFill>
              <a:latin typeface="Roboto"/>
              <a:ea typeface="Roboto"/>
              <a:cs typeface="Roboto"/>
              <a:sym typeface="Roboto"/>
            </a:endParaRPr>
          </a:p>
        </p:txBody>
      </p:sp>
      <p:sp>
        <p:nvSpPr>
          <p:cNvPr id="283" name="Google Shape;283;p41"/>
          <p:cNvSpPr/>
          <p:nvPr/>
        </p:nvSpPr>
        <p:spPr>
          <a:xfrm>
            <a:off x="5443500" y="3603321"/>
            <a:ext cx="2619600" cy="612600"/>
          </a:xfrm>
          <a:prstGeom prst="roundRect">
            <a:avLst>
              <a:gd fmla="val 16667" name="adj"/>
            </a:avLst>
          </a:prstGeom>
          <a:solidFill>
            <a:srgbClr val="E1165A"/>
          </a:solidFill>
          <a:ln cap="flat" cmpd="sng" w="9525">
            <a:solidFill>
              <a:srgbClr val="E1165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FFFFFF"/>
                </a:solidFill>
                <a:latin typeface="Roboto"/>
                <a:ea typeface="Roboto"/>
                <a:cs typeface="Roboto"/>
                <a:sym typeface="Roboto"/>
              </a:rPr>
              <a:t>Different Features</a:t>
            </a:r>
            <a:endParaRPr sz="1100">
              <a:solidFill>
                <a:srgbClr val="FFFFFF"/>
              </a:solidFill>
              <a:latin typeface="Roboto"/>
              <a:ea typeface="Roboto"/>
              <a:cs typeface="Roboto"/>
              <a:sym typeface="Roboto"/>
            </a:endParaRPr>
          </a:p>
        </p:txBody>
      </p:sp>
      <p:cxnSp>
        <p:nvCxnSpPr>
          <p:cNvPr id="284" name="Google Shape;284;p41"/>
          <p:cNvCxnSpPr>
            <a:stCxn id="279" idx="3"/>
            <a:endCxn id="280" idx="1"/>
          </p:cNvCxnSpPr>
          <p:nvPr/>
        </p:nvCxnSpPr>
        <p:spPr>
          <a:xfrm flipH="1" rot="10800000">
            <a:off x="4872750" y="739824"/>
            <a:ext cx="570900" cy="936000"/>
          </a:xfrm>
          <a:prstGeom prst="bentConnector3">
            <a:avLst>
              <a:gd fmla="val 49987" name="adj1"/>
            </a:avLst>
          </a:prstGeom>
          <a:noFill/>
          <a:ln cap="flat" cmpd="sng" w="9525">
            <a:solidFill>
              <a:srgbClr val="C2C2C2"/>
            </a:solidFill>
            <a:prstDash val="solid"/>
            <a:round/>
            <a:headEnd len="sm" w="sm" type="none"/>
            <a:tailEnd len="sm" w="sm" type="none"/>
          </a:ln>
        </p:spPr>
      </p:cxnSp>
      <p:cxnSp>
        <p:nvCxnSpPr>
          <p:cNvPr id="285" name="Google Shape;285;p41"/>
          <p:cNvCxnSpPr>
            <a:stCxn id="279" idx="3"/>
            <a:endCxn id="281" idx="1"/>
          </p:cNvCxnSpPr>
          <p:nvPr/>
        </p:nvCxnSpPr>
        <p:spPr>
          <a:xfrm>
            <a:off x="4872750" y="1675824"/>
            <a:ext cx="570900" cy="120900"/>
          </a:xfrm>
          <a:prstGeom prst="bentConnector3">
            <a:avLst>
              <a:gd fmla="val 49987" name="adj1"/>
            </a:avLst>
          </a:prstGeom>
          <a:noFill/>
          <a:ln cap="flat" cmpd="sng" w="9525">
            <a:solidFill>
              <a:srgbClr val="C2C2C2"/>
            </a:solidFill>
            <a:prstDash val="solid"/>
            <a:round/>
            <a:headEnd len="sm" w="sm" type="none"/>
            <a:tailEnd len="sm" w="sm" type="none"/>
          </a:ln>
        </p:spPr>
      </p:cxnSp>
      <p:cxnSp>
        <p:nvCxnSpPr>
          <p:cNvPr id="286" name="Google Shape;286;p41"/>
          <p:cNvCxnSpPr>
            <a:stCxn id="282" idx="1"/>
            <a:endCxn id="277" idx="3"/>
          </p:cNvCxnSpPr>
          <p:nvPr/>
        </p:nvCxnSpPr>
        <p:spPr>
          <a:xfrm flipH="1">
            <a:off x="4872900" y="2852545"/>
            <a:ext cx="570600" cy="642900"/>
          </a:xfrm>
          <a:prstGeom prst="bentConnector3">
            <a:avLst>
              <a:gd fmla="val 50013" name="adj1"/>
            </a:avLst>
          </a:prstGeom>
          <a:noFill/>
          <a:ln cap="flat" cmpd="sng" w="9525">
            <a:solidFill>
              <a:srgbClr val="C2C2C2"/>
            </a:solidFill>
            <a:prstDash val="solid"/>
            <a:round/>
            <a:headEnd len="sm" w="sm" type="none"/>
            <a:tailEnd len="sm" w="sm" type="none"/>
          </a:ln>
        </p:spPr>
      </p:cxnSp>
      <p:cxnSp>
        <p:nvCxnSpPr>
          <p:cNvPr id="287" name="Google Shape;287;p41"/>
          <p:cNvCxnSpPr>
            <a:stCxn id="283" idx="1"/>
            <a:endCxn id="277" idx="3"/>
          </p:cNvCxnSpPr>
          <p:nvPr/>
        </p:nvCxnSpPr>
        <p:spPr>
          <a:xfrm rot="10800000">
            <a:off x="4872900" y="3495321"/>
            <a:ext cx="570600" cy="414300"/>
          </a:xfrm>
          <a:prstGeom prst="bentConnector3">
            <a:avLst>
              <a:gd fmla="val 50013" name="adj1"/>
            </a:avLst>
          </a:prstGeom>
          <a:noFill/>
          <a:ln cap="flat" cmpd="sng" w="9525">
            <a:solidFill>
              <a:srgbClr val="C2C2C2"/>
            </a:solidFill>
            <a:prstDash val="solid"/>
            <a:round/>
            <a:headEnd len="sm" w="sm" type="none"/>
            <a:tailEnd len="sm" w="sm" type="none"/>
          </a:ln>
        </p:spPr>
      </p:cxnSp>
      <p:pic>
        <p:nvPicPr>
          <p:cNvPr id="288" name="Google Shape;288;p41"/>
          <p:cNvPicPr preferRelativeResize="0"/>
          <p:nvPr/>
        </p:nvPicPr>
        <p:blipFill>
          <a:blip r:embed="rId3">
            <a:alphaModFix/>
          </a:blip>
          <a:stretch>
            <a:fillRect/>
          </a:stretch>
        </p:blipFill>
        <p:spPr>
          <a:xfrm>
            <a:off x="6530050" y="477725"/>
            <a:ext cx="1409700" cy="523875"/>
          </a:xfrm>
          <a:prstGeom prst="rect">
            <a:avLst/>
          </a:prstGeom>
          <a:noFill/>
          <a:ln>
            <a:noFill/>
          </a:ln>
        </p:spPr>
      </p:pic>
      <p:pic>
        <p:nvPicPr>
          <p:cNvPr id="289" name="Google Shape;289;p41"/>
          <p:cNvPicPr preferRelativeResize="0"/>
          <p:nvPr/>
        </p:nvPicPr>
        <p:blipFill>
          <a:blip r:embed="rId4">
            <a:alphaModFix/>
          </a:blip>
          <a:stretch>
            <a:fillRect/>
          </a:stretch>
        </p:blipFill>
        <p:spPr>
          <a:xfrm>
            <a:off x="6568150" y="2572196"/>
            <a:ext cx="1371600" cy="561975"/>
          </a:xfrm>
          <a:prstGeom prst="rect">
            <a:avLst/>
          </a:prstGeom>
          <a:noFill/>
          <a:ln>
            <a:noFill/>
          </a:ln>
        </p:spPr>
      </p:pic>
      <p:pic>
        <p:nvPicPr>
          <p:cNvPr id="290" name="Google Shape;290;p41"/>
          <p:cNvPicPr preferRelativeResize="0"/>
          <p:nvPr/>
        </p:nvPicPr>
        <p:blipFill>
          <a:blip r:embed="rId5">
            <a:alphaModFix/>
          </a:blip>
          <a:stretch>
            <a:fillRect/>
          </a:stretch>
        </p:blipFill>
        <p:spPr>
          <a:xfrm>
            <a:off x="6468138" y="1529946"/>
            <a:ext cx="1533525" cy="219075"/>
          </a:xfrm>
          <a:prstGeom prst="rect">
            <a:avLst/>
          </a:prstGeom>
          <a:noFill/>
          <a:ln>
            <a:noFill/>
          </a:ln>
        </p:spPr>
      </p:pic>
      <p:pic>
        <p:nvPicPr>
          <p:cNvPr id="291" name="Google Shape;291;p41"/>
          <p:cNvPicPr preferRelativeResize="0"/>
          <p:nvPr/>
        </p:nvPicPr>
        <p:blipFill>
          <a:blip r:embed="rId6">
            <a:alphaModFix/>
          </a:blip>
          <a:stretch>
            <a:fillRect/>
          </a:stretch>
        </p:blipFill>
        <p:spPr>
          <a:xfrm>
            <a:off x="6430050" y="3645846"/>
            <a:ext cx="1571625" cy="219075"/>
          </a:xfrm>
          <a:prstGeom prst="rect">
            <a:avLst/>
          </a:prstGeom>
          <a:noFill/>
          <a:ln>
            <a:noFill/>
          </a:ln>
        </p:spPr>
      </p:pic>
      <p:sp>
        <p:nvSpPr>
          <p:cNvPr id="292" name="Google Shape;292;p41"/>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t>Data Cleaning and imputing</a:t>
            </a:r>
            <a:endParaRPr/>
          </a:p>
        </p:txBody>
      </p:sp>
      <p:sp>
        <p:nvSpPr>
          <p:cNvPr id="293" name="Google Shape;293;p41"/>
          <p:cNvSpPr txBox="1"/>
          <p:nvPr>
            <p:ph type="ctrTitle"/>
          </p:nvPr>
        </p:nvSpPr>
        <p:spPr>
          <a:xfrm>
            <a:off x="1339752" y="253450"/>
            <a:ext cx="5166300" cy="48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Data frame data</a:t>
            </a:r>
            <a:endParaRPr sz="1200"/>
          </a:p>
        </p:txBody>
      </p:sp>
      <p:sp>
        <p:nvSpPr>
          <p:cNvPr id="294" name="Google Shape;294;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2"/>
          <p:cNvSpPr txBox="1"/>
          <p:nvPr>
            <p:ph type="ctrTitle"/>
          </p:nvPr>
        </p:nvSpPr>
        <p:spPr>
          <a:xfrm>
            <a:off x="202799" y="253825"/>
            <a:ext cx="78486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Difference  between each Dataframe</a:t>
            </a:r>
            <a:endParaRPr sz="1300"/>
          </a:p>
        </p:txBody>
      </p:sp>
      <p:pic>
        <p:nvPicPr>
          <p:cNvPr id="300" name="Google Shape;300;p42"/>
          <p:cNvPicPr preferRelativeResize="0"/>
          <p:nvPr/>
        </p:nvPicPr>
        <p:blipFill>
          <a:blip r:embed="rId3">
            <a:alphaModFix/>
          </a:blip>
          <a:stretch>
            <a:fillRect/>
          </a:stretch>
        </p:blipFill>
        <p:spPr>
          <a:xfrm>
            <a:off x="152400" y="996300"/>
            <a:ext cx="7246049" cy="383656"/>
          </a:xfrm>
          <a:prstGeom prst="rect">
            <a:avLst/>
          </a:prstGeom>
          <a:noFill/>
          <a:ln>
            <a:noFill/>
          </a:ln>
        </p:spPr>
      </p:pic>
      <p:pic>
        <p:nvPicPr>
          <p:cNvPr id="301" name="Google Shape;301;p42"/>
          <p:cNvPicPr preferRelativeResize="0"/>
          <p:nvPr/>
        </p:nvPicPr>
        <p:blipFill>
          <a:blip r:embed="rId4">
            <a:alphaModFix/>
          </a:blip>
          <a:stretch>
            <a:fillRect/>
          </a:stretch>
        </p:blipFill>
        <p:spPr>
          <a:xfrm>
            <a:off x="152400" y="1582325"/>
            <a:ext cx="7568075" cy="597500"/>
          </a:xfrm>
          <a:prstGeom prst="rect">
            <a:avLst/>
          </a:prstGeom>
          <a:noFill/>
          <a:ln>
            <a:noFill/>
          </a:ln>
        </p:spPr>
      </p:pic>
      <p:sp>
        <p:nvSpPr>
          <p:cNvPr id="302" name="Google Shape;302;p42"/>
          <p:cNvSpPr txBox="1"/>
          <p:nvPr/>
        </p:nvSpPr>
        <p:spPr>
          <a:xfrm>
            <a:off x="295950" y="621125"/>
            <a:ext cx="7102500" cy="415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tamaran Light"/>
                <a:ea typeface="Catamaran Light"/>
                <a:cs typeface="Catamaran Light"/>
                <a:sym typeface="Catamaran Light"/>
              </a:rPr>
              <a:t>It shows that the </a:t>
            </a:r>
            <a:r>
              <a:rPr lang="en">
                <a:latin typeface="Catamaran Light"/>
                <a:ea typeface="Catamaran Light"/>
                <a:cs typeface="Catamaran Light"/>
                <a:sym typeface="Catamaran Light"/>
              </a:rPr>
              <a:t>columns</a:t>
            </a:r>
            <a:r>
              <a:rPr lang="en">
                <a:latin typeface="Catamaran Light"/>
                <a:ea typeface="Catamaran Light"/>
                <a:cs typeface="Catamaran Light"/>
                <a:sym typeface="Catamaran Light"/>
              </a:rPr>
              <a:t> do have the same title but the content it not </a:t>
            </a:r>
            <a:r>
              <a:rPr lang="en">
                <a:latin typeface="Catamaran Light"/>
                <a:ea typeface="Catamaran Light"/>
                <a:cs typeface="Catamaran Light"/>
                <a:sym typeface="Catamaran Light"/>
              </a:rPr>
              <a:t>written</a:t>
            </a:r>
            <a:r>
              <a:rPr lang="en">
                <a:latin typeface="Catamaran Light"/>
                <a:ea typeface="Catamaran Light"/>
                <a:cs typeface="Catamaran Light"/>
                <a:sym typeface="Catamaran Light"/>
              </a:rPr>
              <a:t> the same way</a:t>
            </a:r>
            <a:endParaRPr>
              <a:latin typeface="Catamaran Light"/>
              <a:ea typeface="Catamaran Light"/>
              <a:cs typeface="Catamaran Light"/>
              <a:sym typeface="Catamaran Light"/>
            </a:endParaRPr>
          </a:p>
          <a:p>
            <a:pPr indent="0" lvl="0" marL="0" rtl="0" algn="l">
              <a:spcBef>
                <a:spcPts val="0"/>
              </a:spcBef>
              <a:spcAft>
                <a:spcPts val="0"/>
              </a:spcAft>
              <a:buNone/>
            </a:pPr>
            <a:r>
              <a:t/>
            </a:r>
            <a:endParaRPr>
              <a:latin typeface="Catamaran Light"/>
              <a:ea typeface="Catamaran Light"/>
              <a:cs typeface="Catamaran Light"/>
              <a:sym typeface="Catamaran Light"/>
            </a:endParaRPr>
          </a:p>
          <a:p>
            <a:pPr indent="0" lvl="0" marL="0" rtl="0" algn="l">
              <a:spcBef>
                <a:spcPts val="0"/>
              </a:spcBef>
              <a:spcAft>
                <a:spcPts val="0"/>
              </a:spcAft>
              <a:buNone/>
            </a:pPr>
            <a:r>
              <a:t/>
            </a:r>
            <a:endParaRPr>
              <a:latin typeface="Catamaran Light"/>
              <a:ea typeface="Catamaran Light"/>
              <a:cs typeface="Catamaran Light"/>
              <a:sym typeface="Catamaran Light"/>
            </a:endParaRPr>
          </a:p>
          <a:p>
            <a:pPr indent="0" lvl="0" marL="0" rtl="0" algn="l">
              <a:spcBef>
                <a:spcPts val="0"/>
              </a:spcBef>
              <a:spcAft>
                <a:spcPts val="0"/>
              </a:spcAft>
              <a:buNone/>
            </a:pPr>
            <a:r>
              <a:t/>
            </a:r>
            <a:endParaRPr>
              <a:latin typeface="Catamaran Light"/>
              <a:ea typeface="Catamaran Light"/>
              <a:cs typeface="Catamaran Light"/>
              <a:sym typeface="Catamaran Light"/>
            </a:endParaRPr>
          </a:p>
          <a:p>
            <a:pPr indent="0" lvl="0" marL="0" rtl="0" algn="l">
              <a:spcBef>
                <a:spcPts val="0"/>
              </a:spcBef>
              <a:spcAft>
                <a:spcPts val="0"/>
              </a:spcAft>
              <a:buNone/>
            </a:pPr>
            <a:r>
              <a:t/>
            </a:r>
            <a:endParaRPr>
              <a:latin typeface="Catamaran Light"/>
              <a:ea typeface="Catamaran Light"/>
              <a:cs typeface="Catamaran Light"/>
              <a:sym typeface="Catamaran Light"/>
            </a:endParaRPr>
          </a:p>
          <a:p>
            <a:pPr indent="0" lvl="0" marL="0" rtl="0" algn="l">
              <a:spcBef>
                <a:spcPts val="0"/>
              </a:spcBef>
              <a:spcAft>
                <a:spcPts val="0"/>
              </a:spcAft>
              <a:buNone/>
            </a:pPr>
            <a:r>
              <a:t/>
            </a:r>
            <a:endParaRPr>
              <a:latin typeface="Catamaran Light"/>
              <a:ea typeface="Catamaran Light"/>
              <a:cs typeface="Catamaran Light"/>
              <a:sym typeface="Catamaran Light"/>
            </a:endParaRPr>
          </a:p>
          <a:p>
            <a:pPr indent="0" lvl="0" marL="0" rtl="0" algn="l">
              <a:spcBef>
                <a:spcPts val="0"/>
              </a:spcBef>
              <a:spcAft>
                <a:spcPts val="0"/>
              </a:spcAft>
              <a:buNone/>
            </a:pPr>
            <a:r>
              <a:t/>
            </a:r>
            <a:endParaRPr>
              <a:latin typeface="Catamaran Light"/>
              <a:ea typeface="Catamaran Light"/>
              <a:cs typeface="Catamaran Light"/>
              <a:sym typeface="Catamaran Light"/>
            </a:endParaRPr>
          </a:p>
          <a:p>
            <a:pPr indent="0" lvl="0" marL="0" rtl="0" algn="l">
              <a:spcBef>
                <a:spcPts val="0"/>
              </a:spcBef>
              <a:spcAft>
                <a:spcPts val="0"/>
              </a:spcAft>
              <a:buNone/>
            </a:pPr>
            <a:r>
              <a:t/>
            </a:r>
            <a:endParaRPr>
              <a:latin typeface="Catamaran Light"/>
              <a:ea typeface="Catamaran Light"/>
              <a:cs typeface="Catamaran Light"/>
              <a:sym typeface="Catamaran Light"/>
            </a:endParaRPr>
          </a:p>
          <a:p>
            <a:pPr indent="0" lvl="0" marL="0" rtl="0" algn="l">
              <a:spcBef>
                <a:spcPts val="0"/>
              </a:spcBef>
              <a:spcAft>
                <a:spcPts val="0"/>
              </a:spcAft>
              <a:buNone/>
            </a:pPr>
            <a:r>
              <a:rPr lang="en" sz="1200">
                <a:latin typeface="Catamaran Light"/>
                <a:ea typeface="Catamaran Light"/>
                <a:cs typeface="Catamaran Light"/>
                <a:sym typeface="Catamaran Light"/>
              </a:rPr>
              <a:t>This data shows that some of the data </a:t>
            </a:r>
            <a:r>
              <a:rPr lang="en" sz="1200">
                <a:latin typeface="Catamaran Light"/>
                <a:ea typeface="Catamaran Light"/>
                <a:cs typeface="Catamaran Light"/>
                <a:sym typeface="Catamaran Light"/>
              </a:rPr>
              <a:t>In df 16 the location hold the latitude , longitude , address  that DF15 has. We will extrapolate them</a:t>
            </a:r>
            <a:endParaRPr sz="1200">
              <a:latin typeface="Catamaran Light"/>
              <a:ea typeface="Catamaran Light"/>
              <a:cs typeface="Catamaran Light"/>
              <a:sym typeface="Catamaran Light"/>
            </a:endParaRPr>
          </a:p>
          <a:p>
            <a:pPr indent="0" lvl="0" marL="0" rtl="0" algn="l">
              <a:spcBef>
                <a:spcPts val="0"/>
              </a:spcBef>
              <a:spcAft>
                <a:spcPts val="0"/>
              </a:spcAft>
              <a:buNone/>
            </a:pPr>
            <a:r>
              <a:t/>
            </a:r>
            <a:endParaRPr sz="10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0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0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0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0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0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0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0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0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000">
              <a:solidFill>
                <a:schemeClr val="dk1"/>
              </a:solidFill>
              <a:latin typeface="Catamaran Light"/>
              <a:ea typeface="Catamaran Light"/>
              <a:cs typeface="Catamaran Light"/>
              <a:sym typeface="Catamaran Light"/>
            </a:endParaRPr>
          </a:p>
          <a:p>
            <a:pPr indent="0" lvl="0" marL="0" marR="0" rtl="0" algn="l">
              <a:lnSpc>
                <a:spcPct val="100000"/>
              </a:lnSpc>
              <a:spcBef>
                <a:spcPts val="0"/>
              </a:spcBef>
              <a:spcAft>
                <a:spcPts val="0"/>
              </a:spcAft>
              <a:buNone/>
            </a:pPr>
            <a:r>
              <a:rPr lang="en" sz="1200">
                <a:latin typeface="Catamaran Light"/>
                <a:ea typeface="Catamaran Light"/>
                <a:cs typeface="Catamaran Light"/>
                <a:sym typeface="Catamaran Light"/>
              </a:rPr>
              <a:t>See what is in the data of the column</a:t>
            </a:r>
            <a:endParaRPr sz="1200">
              <a:latin typeface="Catamaran Light"/>
              <a:ea typeface="Catamaran Light"/>
              <a:cs typeface="Catamaran Light"/>
              <a:sym typeface="Catamaran Light"/>
            </a:endParaRPr>
          </a:p>
          <a:p>
            <a:pPr indent="0" lvl="0" marL="0" rtl="0" algn="l">
              <a:spcBef>
                <a:spcPts val="0"/>
              </a:spcBef>
              <a:spcAft>
                <a:spcPts val="0"/>
              </a:spcAft>
              <a:buNone/>
            </a:pPr>
            <a:r>
              <a:t/>
            </a:r>
            <a:endParaRPr sz="1000">
              <a:solidFill>
                <a:schemeClr val="dk1"/>
              </a:solidFill>
              <a:latin typeface="Catamaran Light"/>
              <a:ea typeface="Catamaran Light"/>
              <a:cs typeface="Catamaran Light"/>
              <a:sym typeface="Catamaran Light"/>
            </a:endParaRPr>
          </a:p>
        </p:txBody>
      </p:sp>
      <p:pic>
        <p:nvPicPr>
          <p:cNvPr id="303" name="Google Shape;303;p42"/>
          <p:cNvPicPr preferRelativeResize="0"/>
          <p:nvPr/>
        </p:nvPicPr>
        <p:blipFill>
          <a:blip r:embed="rId5">
            <a:alphaModFix/>
          </a:blip>
          <a:stretch>
            <a:fillRect/>
          </a:stretch>
        </p:blipFill>
        <p:spPr>
          <a:xfrm>
            <a:off x="372749" y="3020824"/>
            <a:ext cx="4743447" cy="1192350"/>
          </a:xfrm>
          <a:prstGeom prst="rect">
            <a:avLst/>
          </a:prstGeom>
          <a:noFill/>
          <a:ln>
            <a:noFill/>
          </a:ln>
        </p:spPr>
      </p:pic>
      <p:pic>
        <p:nvPicPr>
          <p:cNvPr id="304" name="Google Shape;304;p42"/>
          <p:cNvPicPr preferRelativeResize="0"/>
          <p:nvPr/>
        </p:nvPicPr>
        <p:blipFill>
          <a:blip r:embed="rId6">
            <a:alphaModFix/>
          </a:blip>
          <a:stretch>
            <a:fillRect/>
          </a:stretch>
        </p:blipFill>
        <p:spPr>
          <a:xfrm>
            <a:off x="372746" y="4503413"/>
            <a:ext cx="5689649" cy="548400"/>
          </a:xfrm>
          <a:prstGeom prst="rect">
            <a:avLst/>
          </a:prstGeom>
          <a:noFill/>
          <a:ln>
            <a:noFill/>
          </a:ln>
        </p:spPr>
      </p:pic>
      <p:sp>
        <p:nvSpPr>
          <p:cNvPr id="305" name="Google Shape;305;p42"/>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t>Data Cleaning and imputing</a:t>
            </a:r>
            <a:endParaRPr/>
          </a:p>
        </p:txBody>
      </p:sp>
      <p:sp>
        <p:nvSpPr>
          <p:cNvPr id="306" name="Google Shape;306;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ta Charts Infographics by Slidesgo">
  <a:themeElements>
    <a:clrScheme name="Simple Light">
      <a:dk1>
        <a:srgbClr val="000000"/>
      </a:dk1>
      <a:lt1>
        <a:srgbClr val="FFFFFF"/>
      </a:lt1>
      <a:dk2>
        <a:srgbClr val="595959"/>
      </a:dk2>
      <a:lt2>
        <a:srgbClr val="EEEEEE"/>
      </a:lt2>
      <a:accent1>
        <a:srgbClr val="1E35A1"/>
      </a:accent1>
      <a:accent2>
        <a:srgbClr val="0C79F3"/>
      </a:accent2>
      <a:accent3>
        <a:srgbClr val="00D4F0"/>
      </a:accent3>
      <a:accent4>
        <a:srgbClr val="2170B7"/>
      </a:accent4>
      <a:accent5>
        <a:srgbClr val="59A7FF"/>
      </a:accent5>
      <a:accent6>
        <a:srgbClr val="071554"/>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Engineering Project Proposal by Slidesgo">
  <a:themeElements>
    <a:clrScheme name="Simple Light">
      <a:dk1>
        <a:srgbClr val="434343"/>
      </a:dk1>
      <a:lt1>
        <a:srgbClr val="FFFFFF"/>
      </a:lt1>
      <a:dk2>
        <a:srgbClr val="595959"/>
      </a:dk2>
      <a:lt2>
        <a:srgbClr val="EEEEEE"/>
      </a:lt2>
      <a:accent1>
        <a:srgbClr val="556D96"/>
      </a:accent1>
      <a:accent2>
        <a:srgbClr val="212121"/>
      </a:accent2>
      <a:accent3>
        <a:srgbClr val="A9B9D3"/>
      </a:accent3>
      <a:accent4>
        <a:srgbClr val="26529E"/>
      </a:accent4>
      <a:accent5>
        <a:srgbClr val="62779B"/>
      </a:accent5>
      <a:accent6>
        <a:srgbClr val="363F4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